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1" r:id="rId3"/>
    <p:sldId id="263" r:id="rId4"/>
    <p:sldId id="258" r:id="rId5"/>
    <p:sldId id="259" r:id="rId6"/>
    <p:sldId id="256" r:id="rId7"/>
    <p:sldId id="257" r:id="rId8"/>
    <p:sldId id="262" r:id="rId9"/>
    <p:sldId id="261" r:id="rId10"/>
    <p:sldId id="260" r:id="rId11"/>
    <p:sldId id="269" r:id="rId12"/>
    <p:sldId id="268" r:id="rId13"/>
    <p:sldId id="266" r:id="rId14"/>
    <p:sldId id="265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73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CBCC0-0DA3-40F3-B732-BCEE127D556E}" type="datetimeFigureOut">
              <a:rPr lang="it-IT" smtClean="0"/>
              <a:t>13/12/2015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9B1C9-63BD-48A9-B920-A504A3EFE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35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8AAF-53F2-4E4E-A13D-BA03712C96A9}" type="datetime1">
              <a:rPr lang="it-IT" smtClean="0"/>
              <a:t>13/12/2015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Anna Pizzuti - For Ferramonti 70x25 - Roma 24 aprile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97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4026-B30D-4EFC-8D5A-BB0DDD44CC86}" type="datetime1">
              <a:rPr lang="it-IT" smtClean="0"/>
              <a:t>13/12/2015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Anna Pizzuti - For Ferramonti 70x25 - Roma 24 aprile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11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DCD3-C696-4336-84DF-1F5722C1D151}" type="datetime1">
              <a:rPr lang="it-IT" smtClean="0"/>
              <a:t>13/12/2015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Anna Pizzuti - For Ferramonti 70x25 - Roma 24 aprile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41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1343-1DC7-4A16-B496-00E5DBE6010F}" type="datetime1">
              <a:rPr lang="it-IT" smtClean="0"/>
              <a:t>13/12/2015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Anna Pizzuti - For Ferramonti 70x25 - Roma 24 aprile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70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EC3F-4224-4C19-8196-CFC0EB92D2F8}" type="datetime1">
              <a:rPr lang="it-IT" smtClean="0"/>
              <a:t>13/12/2015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Anna Pizzuti - For Ferramonti 70x25 - Roma 24 aprile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60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52B1-097E-47FD-AEA1-F9655FC9A3D3}" type="datetime1">
              <a:rPr lang="it-IT" smtClean="0"/>
              <a:t>13/12/2015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Anna Pizzuti - For Ferramonti 70x25 - Roma 24 aprile 2013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85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84A6-B951-438F-91B7-1640179B1383}" type="datetime1">
              <a:rPr lang="it-IT" smtClean="0"/>
              <a:t>13/12/2015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Anna Pizzuti - For Ferramonti 70x25 - Roma 24 aprile 2013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5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2B92-02BC-4B12-9D7F-23AE835BB680}" type="datetime1">
              <a:rPr lang="it-IT" smtClean="0"/>
              <a:t>13/12/2015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Anna Pizzuti - For Ferramonti 70x25 - Roma 24 aprile 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25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3958-CAC7-4129-802F-9B5F9CCC3607}" type="datetime1">
              <a:rPr lang="it-IT" smtClean="0"/>
              <a:t>13/12/2015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Anna Pizzuti - For Ferramonti 70x25 - Roma 24 aprile 2013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03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0D96-0481-4F27-9C02-166A19408970}" type="datetime1">
              <a:rPr lang="it-IT" smtClean="0"/>
              <a:t>13/12/2015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Anna Pizzuti - For Ferramonti 70x25 - Roma 24 aprile 2013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04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82E4-8D2D-4DD8-AD8E-C7EAE0664893}" type="datetime1">
              <a:rPr lang="it-IT" smtClean="0"/>
              <a:t>13/12/2015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Anna Pizzuti - For Ferramonti 70x25 - Roma 24 aprile 2013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87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7CEE3-1D08-4551-AF31-48B1BEFC8CB3}" type="datetime1">
              <a:rPr lang="it-IT" smtClean="0"/>
              <a:t>13/12/2015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Anna Pizzuti - For Ferramonti 70x25 - Roma 24 aprile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99B77-3E62-4F47-A4B0-43729F17E3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6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c.it/Fondo_kalk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00312" y="1678633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0070C0"/>
                </a:solidFill>
              </a:rPr>
              <a:t>EBREI STRANIERI INTERNATI A FERRAMONTI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67744" y="328498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Tracce per la ricerca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For Ferramonti  7Ox25</a:t>
            </a:r>
          </a:p>
          <a:p>
            <a:pPr algn="ctr"/>
            <a:r>
              <a:rPr lang="it-IT" sz="1400" b="1" dirty="0">
                <a:solidFill>
                  <a:srgbClr val="0070C0"/>
                </a:solidFill>
              </a:rPr>
              <a:t>Convegno Storico Internazionale in occasione del 7O° Anniversario della Liberazione di </a:t>
            </a:r>
            <a:r>
              <a:rPr lang="it-IT" sz="1400" b="1" dirty="0" smtClean="0">
                <a:solidFill>
                  <a:srgbClr val="0070C0"/>
                </a:solidFill>
              </a:rPr>
              <a:t>Ferramonti) </a:t>
            </a:r>
            <a:br>
              <a:rPr lang="it-IT" sz="1400" b="1" dirty="0" smtClean="0">
                <a:solidFill>
                  <a:srgbClr val="0070C0"/>
                </a:solidFill>
              </a:rPr>
            </a:br>
            <a:r>
              <a:rPr lang="it-IT" sz="1400" b="1" dirty="0" smtClean="0">
                <a:solidFill>
                  <a:srgbClr val="0070C0"/>
                </a:solidFill>
              </a:rPr>
              <a:t>e </a:t>
            </a:r>
            <a:r>
              <a:rPr lang="it-IT" sz="1400" b="1" dirty="0">
                <a:solidFill>
                  <a:srgbClr val="0070C0"/>
                </a:solidFill>
              </a:rPr>
              <a:t>del 25° Anniversario della Fondazione Ferramonti</a:t>
            </a: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616530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Roma, 24 Aprile 2O13 Centro ebraico </a:t>
            </a:r>
            <a:r>
              <a:rPr lang="it-IT" b="1" i="1" dirty="0">
                <a:solidFill>
                  <a:srgbClr val="0070C0"/>
                </a:solidFill>
              </a:rPr>
              <a:t>Il </a:t>
            </a:r>
            <a:r>
              <a:rPr lang="it-IT" b="1" i="1" dirty="0" err="1">
                <a:solidFill>
                  <a:srgbClr val="0070C0"/>
                </a:solidFill>
              </a:rPr>
              <a:t>Pitigliani</a:t>
            </a:r>
            <a:endParaRPr lang="it-IT" b="1" dirty="0">
              <a:solidFill>
                <a:srgbClr val="0070C0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Anna Pizzuti - For Ferramonti 70x25 - Roma 24 aprile 2013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6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57069"/>
              </p:ext>
            </p:extLst>
          </p:nvPr>
        </p:nvGraphicFramePr>
        <p:xfrm>
          <a:off x="1251460" y="1484784"/>
          <a:ext cx="7136964" cy="364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467"/>
                <a:gridCol w="1711883"/>
                <a:gridCol w="2000614"/>
              </a:tblGrid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r>
                        <a:rPr lang="it-IT" sz="1600" dirty="0" smtClean="0">
                          <a:effectLst/>
                        </a:rPr>
                        <a:t>PROVENIENZA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DAI CAMPI </a:t>
                      </a:r>
                      <a:r>
                        <a:rPr lang="it-IT" sz="1400" dirty="0">
                          <a:effectLst/>
                        </a:rPr>
                        <a:t>(377)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DALLE LOCALITA</a:t>
                      </a:r>
                      <a:r>
                        <a:rPr lang="it-IT" sz="1400" dirty="0">
                          <a:effectLst/>
                        </a:rPr>
                        <a:t>’(330)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Campagna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117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Isola del Gran Sasso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49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Alberobello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37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Notaresco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34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Agnone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33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Tortoreto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14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Vinchiaturo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Asti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66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Aosta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Viterbo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Cosenza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22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Potenza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19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043608" y="67419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DAI CAMPI  E DALLE LOCALITA’ DI INTERNAMENTO (PREVALENTI)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Anna Pizzuti - For Ferramonti 70x25 –</a:t>
            </a:r>
            <a:br>
              <a:rPr lang="it-IT" dirty="0" smtClean="0"/>
            </a:br>
            <a:r>
              <a:rPr lang="it-IT" dirty="0" smtClean="0"/>
              <a:t>Roma 24 aprile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79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63752"/>
              </p:ext>
            </p:extLst>
          </p:nvPr>
        </p:nvGraphicFramePr>
        <p:xfrm>
          <a:off x="4067944" y="630656"/>
          <a:ext cx="4752528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5123"/>
                <a:gridCol w="7674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PROVENIENZA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</a:t>
                      </a:r>
                      <a:endParaRPr lang="it-IT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Internati</a:t>
                      </a:r>
                      <a:r>
                        <a:rPr lang="it-IT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che erano residenti in Italia al 1940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149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Internati provenienti da fuori dell’Italia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69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Provenienza</a:t>
                      </a:r>
                      <a:r>
                        <a:rPr lang="it-IT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non nota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42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260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5975" r="3903" b="6648"/>
          <a:stretch/>
        </p:blipFill>
        <p:spPr>
          <a:xfrm>
            <a:off x="315708" y="1072828"/>
            <a:ext cx="3616036" cy="4627419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20967"/>
              </p:ext>
            </p:extLst>
          </p:nvPr>
        </p:nvGraphicFramePr>
        <p:xfrm>
          <a:off x="4067944" y="2409788"/>
          <a:ext cx="4771132" cy="364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0723"/>
                <a:gridCol w="770409"/>
              </a:tblGrid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</a:rPr>
                        <a:t>PROVINCIA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Numero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Lucca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48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Grosseto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25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Rovigo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25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Vicenza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20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Belluno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17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Parma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Verona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Rieti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L’Aquila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Bergamo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Frosinone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Chieti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Ovale 4"/>
          <p:cNvSpPr/>
          <p:nvPr/>
        </p:nvSpPr>
        <p:spPr>
          <a:xfrm>
            <a:off x="1528797" y="2639002"/>
            <a:ext cx="237716" cy="2236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1696322" y="1721024"/>
            <a:ext cx="216023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1768329" y="2276872"/>
            <a:ext cx="144016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187624" y="1574794"/>
            <a:ext cx="90010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123726" y="3304498"/>
            <a:ext cx="144016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293722" y="2914582"/>
            <a:ext cx="144016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15708" y="241758"/>
            <a:ext cx="474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LA DEPORTAZIONE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Anna Pizzuti - For Ferramonti 70x25 </a:t>
            </a:r>
            <a:br>
              <a:rPr lang="it-IT" dirty="0" smtClean="0"/>
            </a:br>
            <a:r>
              <a:rPr lang="it-IT" dirty="0" smtClean="0"/>
              <a:t>Roma 24 aprile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82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67744" y="4766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		</a:t>
            </a: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11760" y="4766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LA SALVEZZA (1944 – 1945)</a:t>
            </a:r>
            <a:endParaRPr lang="it-IT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528771"/>
              </p:ext>
            </p:extLst>
          </p:nvPr>
        </p:nvGraphicFramePr>
        <p:xfrm>
          <a:off x="1835696" y="1268760"/>
          <a:ext cx="5256584" cy="3244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3317"/>
                <a:gridCol w="1237030"/>
                <a:gridCol w="1236237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r>
                        <a:rPr lang="it-IT" sz="1600" dirty="0" smtClean="0">
                          <a:effectLst/>
                        </a:rPr>
                        <a:t>SEDE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Rimasti a Ferramonti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Trasferiti da Ferramonti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Bari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274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101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Palestina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243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26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Fort Ontario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226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83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Santa Maria al Bagno (LE)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48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28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Taranto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32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Rimasti a Ferramonti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22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Roma (campo UNRRA di Cinecittà)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19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66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Varie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62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369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NON NOTA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844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746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39552" y="479715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Molti degli ex internati che erano stati trasferiti da Ferramonti raggiungono le sedi della salvezza attraversando le zone ancora occupate dai nazifascisti e le stesse linee di combattimento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Anna Pizzuti - For Ferramonti 70x25 </a:t>
            </a:r>
            <a:br>
              <a:rPr lang="it-IT" dirty="0" smtClean="0"/>
            </a:br>
            <a:r>
              <a:rPr lang="it-IT" dirty="0" smtClean="0"/>
              <a:t> Roma 24 aprile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24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7" b="3232"/>
          <a:stretch/>
        </p:blipFill>
        <p:spPr>
          <a:xfrm>
            <a:off x="168114" y="773415"/>
            <a:ext cx="4826150" cy="534288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8114" y="188640"/>
            <a:ext cx="8868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</a:rPr>
              <a:t>Copia della lettera inviata dall’internato dottor Erwin </a:t>
            </a:r>
            <a:r>
              <a:rPr lang="it-IT" sz="1600" b="1" dirty="0" err="1" smtClean="0">
                <a:solidFill>
                  <a:srgbClr val="0070C0"/>
                </a:solidFill>
              </a:rPr>
              <a:t>Taussig</a:t>
            </a:r>
            <a:r>
              <a:rPr lang="it-IT" sz="1600" b="1" dirty="0" smtClean="0">
                <a:solidFill>
                  <a:srgbClr val="0070C0"/>
                </a:solidFill>
              </a:rPr>
              <a:t>, Ferramonti – Tarsia a «Joint» </a:t>
            </a:r>
            <a:br>
              <a:rPr lang="it-IT" sz="1600" b="1" dirty="0" smtClean="0">
                <a:solidFill>
                  <a:srgbClr val="0070C0"/>
                </a:solidFill>
              </a:rPr>
            </a:br>
            <a:r>
              <a:rPr lang="it-IT" sz="1600" b="1" dirty="0" smtClean="0">
                <a:solidFill>
                  <a:srgbClr val="0070C0"/>
                </a:solidFill>
              </a:rPr>
              <a:t>Distribution </a:t>
            </a:r>
            <a:r>
              <a:rPr lang="it-IT" sz="1600" b="1" dirty="0" err="1" smtClean="0">
                <a:solidFill>
                  <a:srgbClr val="0070C0"/>
                </a:solidFill>
              </a:rPr>
              <a:t>Committee</a:t>
            </a:r>
            <a:r>
              <a:rPr lang="it-IT" sz="1600" b="1" dirty="0" smtClean="0">
                <a:solidFill>
                  <a:srgbClr val="0070C0"/>
                </a:solidFill>
              </a:rPr>
              <a:t> The manager </a:t>
            </a:r>
            <a:r>
              <a:rPr lang="it-IT" sz="1600" b="1" dirty="0" err="1" smtClean="0">
                <a:solidFill>
                  <a:srgbClr val="0070C0"/>
                </a:solidFill>
              </a:rPr>
              <a:t>Mr</a:t>
            </a:r>
            <a:r>
              <a:rPr lang="it-IT" sz="1600" b="1" dirty="0" smtClean="0">
                <a:solidFill>
                  <a:srgbClr val="0070C0"/>
                </a:solidFill>
              </a:rPr>
              <a:t> C.T. </a:t>
            </a:r>
            <a:r>
              <a:rPr lang="it-IT" sz="1600" b="1" dirty="0" err="1" smtClean="0">
                <a:solidFill>
                  <a:srgbClr val="0070C0"/>
                </a:solidFill>
              </a:rPr>
              <a:t>Tropper</a:t>
            </a:r>
            <a:r>
              <a:rPr lang="it-IT" sz="1600" b="1" dirty="0" smtClean="0">
                <a:solidFill>
                  <a:srgbClr val="0070C0"/>
                </a:solidFill>
              </a:rPr>
              <a:t>, Hotel </a:t>
            </a:r>
            <a:r>
              <a:rPr lang="it-IT" sz="1600" b="1" dirty="0" err="1" smtClean="0">
                <a:solidFill>
                  <a:srgbClr val="0070C0"/>
                </a:solidFill>
              </a:rPr>
              <a:t>Metropol</a:t>
            </a:r>
            <a:r>
              <a:rPr lang="it-IT" sz="1600" b="1" dirty="0" smtClean="0">
                <a:solidFill>
                  <a:srgbClr val="0070C0"/>
                </a:solidFill>
              </a:rPr>
              <a:t> – </a:t>
            </a:r>
            <a:br>
              <a:rPr lang="it-IT" sz="1600" b="1" dirty="0" smtClean="0">
                <a:solidFill>
                  <a:srgbClr val="0070C0"/>
                </a:solidFill>
              </a:rPr>
            </a:br>
            <a:r>
              <a:rPr lang="it-IT" sz="1600" b="1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Ferramonti  26 marzo 943</a:t>
            </a:r>
            <a:endParaRPr lang="it-IT" sz="1600" b="1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25308" y="984130"/>
            <a:ext cx="411869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solidFill>
                  <a:srgbClr val="0070C0"/>
                </a:solidFill>
              </a:rPr>
              <a:t>« Quale presidente del locale </a:t>
            </a:r>
            <a:r>
              <a:rPr lang="it-IT" sz="1600" b="1" i="1" dirty="0" smtClean="0">
                <a:solidFill>
                  <a:srgbClr val="0070C0"/>
                </a:solidFill>
              </a:rPr>
              <a:t>Comitato di </a:t>
            </a:r>
            <a:br>
              <a:rPr lang="it-IT" sz="1600" b="1" i="1" dirty="0" smtClean="0">
                <a:solidFill>
                  <a:srgbClr val="0070C0"/>
                </a:solidFill>
              </a:rPr>
            </a:br>
            <a:r>
              <a:rPr lang="it-IT" sz="1600" b="1" i="1" dirty="0" smtClean="0">
                <a:solidFill>
                  <a:srgbClr val="0070C0"/>
                </a:solidFill>
              </a:rPr>
              <a:t>Soccorso e Carità</a:t>
            </a:r>
            <a:r>
              <a:rPr lang="it-IT" sz="1600" i="1" dirty="0" smtClean="0">
                <a:solidFill>
                  <a:srgbClr val="0070C0"/>
                </a:solidFill>
              </a:rPr>
              <a:t> mi permetto di rivolgermi 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a voi per la seguente richiesta. 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b="1" i="1" dirty="0" smtClean="0">
                <a:solidFill>
                  <a:srgbClr val="0070C0"/>
                </a:solidFill>
              </a:rPr>
              <a:t>Qui a Ferramonti sono internati circa 1600</a:t>
            </a:r>
            <a:br>
              <a:rPr lang="it-IT" sz="1600" b="1" i="1" dirty="0" smtClean="0">
                <a:solidFill>
                  <a:srgbClr val="0070C0"/>
                </a:solidFill>
              </a:rPr>
            </a:br>
            <a:r>
              <a:rPr lang="it-IT" sz="1600" b="1" i="1" dirty="0" smtClean="0">
                <a:solidFill>
                  <a:srgbClr val="0070C0"/>
                </a:solidFill>
              </a:rPr>
              <a:t>civili prigionieri di guerra d’origine ebrea. </a:t>
            </a:r>
            <a:br>
              <a:rPr lang="it-IT" sz="1600" b="1" i="1" dirty="0" smtClean="0">
                <a:solidFill>
                  <a:srgbClr val="0070C0"/>
                </a:solidFill>
              </a:rPr>
            </a:br>
            <a:r>
              <a:rPr lang="it-IT" sz="1600" b="1" i="1" dirty="0" smtClean="0">
                <a:solidFill>
                  <a:srgbClr val="0070C0"/>
                </a:solidFill>
              </a:rPr>
              <a:t>[…]</a:t>
            </a:r>
            <a:r>
              <a:rPr lang="it-IT" sz="1600" i="1" dirty="0">
                <a:solidFill>
                  <a:srgbClr val="0070C0"/>
                </a:solidFill>
              </a:rPr>
              <a:t> </a:t>
            </a:r>
            <a:r>
              <a:rPr lang="it-IT" sz="1600" i="1" dirty="0" smtClean="0">
                <a:solidFill>
                  <a:srgbClr val="0070C0"/>
                </a:solidFill>
              </a:rPr>
              <a:t>La maggior parte ha deciso di emigrare in 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Palestina quale luogo d’ultima destinazione.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Due grandi gruppi sono costituiti di rifugiati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che avevano cercato di raggiungere la loro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meta  in diversi modi. Il primo gruppo era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andato a Bengasi […] Il secondo gruppo 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aveva iniziato il viaggio su d’un piccolo 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battello a vapore […]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b="1" i="1" dirty="0" smtClean="0">
                <a:solidFill>
                  <a:srgbClr val="0070C0"/>
                </a:solidFill>
              </a:rPr>
              <a:t>Abbiamo ora sentito che si stanno facendo</a:t>
            </a:r>
            <a:br>
              <a:rPr lang="it-IT" sz="1600" b="1" i="1" dirty="0" smtClean="0">
                <a:solidFill>
                  <a:srgbClr val="0070C0"/>
                </a:solidFill>
              </a:rPr>
            </a:br>
            <a:r>
              <a:rPr lang="it-IT" sz="1600" b="1" i="1" dirty="0" smtClean="0">
                <a:solidFill>
                  <a:srgbClr val="0070C0"/>
                </a:solidFill>
              </a:rPr>
              <a:t>degli sforzi per scambiare rifugiati europei</a:t>
            </a:r>
            <a:br>
              <a:rPr lang="it-IT" sz="1600" b="1" i="1" dirty="0" smtClean="0">
                <a:solidFill>
                  <a:srgbClr val="0070C0"/>
                </a:solidFill>
              </a:rPr>
            </a:br>
            <a:r>
              <a:rPr lang="it-IT" sz="1600" b="1" i="1" dirty="0" smtClean="0">
                <a:solidFill>
                  <a:srgbClr val="0070C0"/>
                </a:solidFill>
              </a:rPr>
              <a:t>di razza ebraica e per procurare loro certificati</a:t>
            </a:r>
            <a:br>
              <a:rPr lang="it-IT" sz="1600" b="1" i="1" dirty="0" smtClean="0">
                <a:solidFill>
                  <a:srgbClr val="0070C0"/>
                </a:solidFill>
              </a:rPr>
            </a:br>
            <a:r>
              <a:rPr lang="it-IT" sz="1600" b="1" i="1" dirty="0" smtClean="0">
                <a:solidFill>
                  <a:srgbClr val="0070C0"/>
                </a:solidFill>
              </a:rPr>
              <a:t>d’entrata in Palestina. </a:t>
            </a:r>
            <a:r>
              <a:rPr lang="it-IT" sz="1600" i="1" dirty="0" smtClean="0">
                <a:solidFill>
                  <a:srgbClr val="0070C0"/>
                </a:solidFill>
              </a:rPr>
              <a:t>Mi permetto quindi di 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attirare la vostra attenzione sugli ospiti di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questo campo e di chiedervi di fare del vostro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meglio </a:t>
            </a:r>
            <a:r>
              <a:rPr lang="it-IT" sz="1600" i="1" dirty="0" err="1" smtClean="0">
                <a:solidFill>
                  <a:srgbClr val="0070C0"/>
                </a:solidFill>
              </a:rPr>
              <a:t>affinchè</a:t>
            </a:r>
            <a:r>
              <a:rPr lang="it-IT" sz="1600" i="1" dirty="0" smtClean="0">
                <a:solidFill>
                  <a:srgbClr val="0070C0"/>
                </a:solidFill>
              </a:rPr>
              <a:t> i nostri poveri compagni </a:t>
            </a:r>
            <a:br>
              <a:rPr lang="it-IT" sz="1600" i="1" dirty="0" smtClean="0">
                <a:solidFill>
                  <a:srgbClr val="0070C0"/>
                </a:solidFill>
              </a:rPr>
            </a:br>
            <a:r>
              <a:rPr lang="it-IT" sz="1600" i="1" dirty="0" smtClean="0">
                <a:solidFill>
                  <a:srgbClr val="0070C0"/>
                </a:solidFill>
              </a:rPr>
              <a:t>possano uscire da qui.</a:t>
            </a:r>
            <a:r>
              <a:rPr lang="it-IT" sz="1600" dirty="0" smtClean="0">
                <a:solidFill>
                  <a:srgbClr val="0070C0"/>
                </a:solidFill>
              </a:rPr>
              <a:t>»</a:t>
            </a:r>
            <a:endParaRPr lang="it-IT" sz="1600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8114" y="6116304"/>
            <a:ext cx="8868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0070C0"/>
                </a:solidFill>
              </a:rPr>
              <a:t>           ACS,PS,A4bis </a:t>
            </a:r>
            <a:r>
              <a:rPr lang="it-IT" sz="1100" b="1" dirty="0">
                <a:solidFill>
                  <a:srgbClr val="0070C0"/>
                </a:solidFill>
              </a:rPr>
              <a:t>(Stranieri internati) </a:t>
            </a:r>
            <a:r>
              <a:rPr lang="it-IT" sz="1100" b="1" dirty="0" smtClean="0">
                <a:solidFill>
                  <a:srgbClr val="0070C0"/>
                </a:solidFill>
              </a:rPr>
              <a:t>b.3, corrispondenza censurata</a:t>
            </a:r>
            <a:endParaRPr lang="it-IT" sz="1100" b="1" dirty="0">
              <a:solidFill>
                <a:srgbClr val="0070C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Anna Pizzuti - For Ferramonti 70x25 </a:t>
            </a:r>
            <a:br>
              <a:rPr lang="it-IT" dirty="0" smtClean="0"/>
            </a:br>
            <a:r>
              <a:rPr lang="it-IT" dirty="0" smtClean="0"/>
              <a:t> Roma 24 aprile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98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70"/>
          <a:stretch/>
        </p:blipFill>
        <p:spPr bwMode="auto">
          <a:xfrm>
            <a:off x="1028700" y="764704"/>
            <a:ext cx="7086600" cy="412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6021288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solidFill>
                  <a:srgbClr val="0070C0"/>
                </a:solidFill>
              </a:rPr>
              <a:t>Aufbau</a:t>
            </a:r>
            <a:r>
              <a:rPr lang="it-IT" sz="1200" b="1" dirty="0" smtClean="0">
                <a:solidFill>
                  <a:srgbClr val="0070C0"/>
                </a:solidFill>
              </a:rPr>
              <a:t> ,28 </a:t>
            </a:r>
            <a:r>
              <a:rPr lang="it-IT" sz="1200" b="1" dirty="0">
                <a:solidFill>
                  <a:srgbClr val="0070C0"/>
                </a:solidFill>
              </a:rPr>
              <a:t>luglio 1944 e </a:t>
            </a:r>
            <a:r>
              <a:rPr lang="it-IT" sz="1200" b="1" dirty="0" smtClean="0">
                <a:solidFill>
                  <a:srgbClr val="0070C0"/>
                </a:solidFill>
              </a:rPr>
              <a:t>4 </a:t>
            </a:r>
            <a:r>
              <a:rPr lang="it-IT" sz="1200" b="1" dirty="0">
                <a:solidFill>
                  <a:srgbClr val="0070C0"/>
                </a:solidFill>
              </a:rPr>
              <a:t>agosto 1944. </a:t>
            </a:r>
            <a:r>
              <a:rPr lang="it-IT" sz="1200" b="1" dirty="0" smtClean="0">
                <a:solidFill>
                  <a:srgbClr val="0070C0"/>
                </a:solidFill>
              </a:rPr>
              <a:t>La </a:t>
            </a:r>
            <a:r>
              <a:rPr lang="it-IT" sz="1200" b="1" dirty="0">
                <a:solidFill>
                  <a:srgbClr val="0070C0"/>
                </a:solidFill>
              </a:rPr>
              <a:t>rivista è reperibile </a:t>
            </a:r>
            <a:r>
              <a:rPr lang="it-IT" sz="1200" b="1" dirty="0" smtClean="0">
                <a:solidFill>
                  <a:srgbClr val="0070C0"/>
                </a:solidFill>
              </a:rPr>
              <a:t>in </a:t>
            </a:r>
            <a:r>
              <a:rPr lang="it-IT" sz="1200" b="1" dirty="0">
                <a:solidFill>
                  <a:srgbClr val="0070C0"/>
                </a:solidFill>
              </a:rPr>
              <a:t>http://</a:t>
            </a:r>
            <a:r>
              <a:rPr lang="it-IT" sz="1200" b="1" dirty="0" smtClean="0">
                <a:solidFill>
                  <a:srgbClr val="0070C0"/>
                </a:solidFill>
              </a:rPr>
              <a:t>deposit.dnb.de/online/exil/exil.htm </a:t>
            </a:r>
            <a:endParaRPr lang="it-IT" sz="1200" b="1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</a:rPr>
              <a:t>Lista di 571 profughi ebrei </a:t>
            </a:r>
            <a:r>
              <a:rPr lang="it-IT" sz="1600" b="1" dirty="0" smtClean="0">
                <a:solidFill>
                  <a:srgbClr val="0070C0"/>
                </a:solidFill>
              </a:rPr>
              <a:t>partiti </a:t>
            </a:r>
            <a:r>
              <a:rPr lang="it-IT" sz="1600" b="1" dirty="0">
                <a:solidFill>
                  <a:srgbClr val="0070C0"/>
                </a:solidFill>
              </a:rPr>
              <a:t>da Ferramonti (Italia) per </a:t>
            </a:r>
            <a:r>
              <a:rPr lang="it-IT" sz="1600" b="1" dirty="0" smtClean="0">
                <a:solidFill>
                  <a:srgbClr val="0070C0"/>
                </a:solidFill>
              </a:rPr>
              <a:t>la Palestina - maggio </a:t>
            </a:r>
            <a:r>
              <a:rPr lang="it-IT" sz="1600" b="1" dirty="0">
                <a:solidFill>
                  <a:srgbClr val="0070C0"/>
                </a:solidFill>
              </a:rPr>
              <a:t>del 1944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4956" y="5156881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Sulla nave salgono, oltre a 14 internati provenienti da Bengasi e a 176 provenienti da Rodi, anche 13 internati provenienti da Lubiana e 7 provenienti da Spalato 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Anna Pizzuti - For Ferramonti 70x25 </a:t>
            </a:r>
            <a:br>
              <a:rPr lang="it-IT" dirty="0" smtClean="0"/>
            </a:br>
            <a:r>
              <a:rPr lang="it-IT" dirty="0" smtClean="0"/>
              <a:t> Roma 24 aprile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49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"/>
          <a:stretch/>
        </p:blipFill>
        <p:spPr>
          <a:xfrm>
            <a:off x="200596" y="476672"/>
            <a:ext cx="8846239" cy="5709815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4040088" cy="365125"/>
          </a:xfrm>
        </p:spPr>
        <p:txBody>
          <a:bodyPr/>
          <a:lstStyle/>
          <a:p>
            <a:r>
              <a:rPr lang="it-IT" dirty="0" smtClean="0"/>
              <a:t>Anna Pizzuti - For Ferramonti 70x25 –</a:t>
            </a:r>
            <a:br>
              <a:rPr lang="it-IT" dirty="0" smtClean="0"/>
            </a:br>
            <a:r>
              <a:rPr lang="it-IT" dirty="0" smtClean="0"/>
              <a:t>Roma 24 aprile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165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5044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PRESENZE INDIVIDUATE IN AGGIUNTA ALLA FONTE PRINCIPALE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9272" y="644803"/>
            <a:ext cx="849694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Fonte principale</a:t>
            </a:r>
            <a:r>
              <a:rPr lang="it-IT" dirty="0" smtClean="0">
                <a:solidFill>
                  <a:srgbClr val="0070C0"/>
                </a:solidFill>
              </a:rPr>
              <a:t>: </a:t>
            </a:r>
            <a:r>
              <a:rPr lang="it-IT" dirty="0">
                <a:solidFill>
                  <a:srgbClr val="0070C0"/>
                </a:solidFill>
              </a:rPr>
              <a:t>Francesco </a:t>
            </a:r>
            <a:r>
              <a:rPr lang="it-IT" dirty="0" err="1">
                <a:solidFill>
                  <a:srgbClr val="0070C0"/>
                </a:solidFill>
              </a:rPr>
              <a:t>Folino</a:t>
            </a:r>
            <a:r>
              <a:rPr lang="it-IT" dirty="0">
                <a:solidFill>
                  <a:srgbClr val="0070C0"/>
                </a:solidFill>
              </a:rPr>
              <a:t> "Ferramonti un lager di Mussolini - Gli internati durante la guerra" - Edizioni Brenner </a:t>
            </a:r>
            <a:r>
              <a:rPr lang="it-IT" dirty="0" smtClean="0">
                <a:solidFill>
                  <a:srgbClr val="0070C0"/>
                </a:solidFill>
              </a:rPr>
              <a:t>– Cosenza: </a:t>
            </a:r>
            <a:r>
              <a:rPr lang="it-IT" u="sng" dirty="0" smtClean="0">
                <a:solidFill>
                  <a:srgbClr val="0070C0"/>
                </a:solidFill>
              </a:rPr>
              <a:t>individuate </a:t>
            </a:r>
            <a:r>
              <a:rPr lang="it-IT" b="1" u="sng" dirty="0" smtClean="0">
                <a:solidFill>
                  <a:srgbClr val="0070C0"/>
                </a:solidFill>
              </a:rPr>
              <a:t>2896</a:t>
            </a:r>
            <a:r>
              <a:rPr lang="it-IT" u="sng" dirty="0" smtClean="0">
                <a:solidFill>
                  <a:srgbClr val="0070C0"/>
                </a:solidFill>
              </a:rPr>
              <a:t> presenze di ebrei stranieri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Altre fonti</a:t>
            </a:r>
            <a:r>
              <a:rPr lang="it-IT" dirty="0" smtClean="0">
                <a:solidFill>
                  <a:srgbClr val="0070C0"/>
                </a:solidFill>
              </a:rPr>
              <a:t>: </a:t>
            </a:r>
            <a:r>
              <a:rPr lang="it-IT" u="sng" dirty="0" smtClean="0">
                <a:solidFill>
                  <a:srgbClr val="0070C0"/>
                </a:solidFill>
              </a:rPr>
              <a:t>individuate </a:t>
            </a:r>
            <a:r>
              <a:rPr lang="it-IT" b="1" u="sng" dirty="0" smtClean="0">
                <a:solidFill>
                  <a:srgbClr val="0070C0"/>
                </a:solidFill>
              </a:rPr>
              <a:t>320</a:t>
            </a:r>
            <a:r>
              <a:rPr lang="it-IT" u="sng" dirty="0" smtClean="0">
                <a:solidFill>
                  <a:srgbClr val="0070C0"/>
                </a:solidFill>
              </a:rPr>
              <a:t> presenze non registrate nella fonte principale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Elenchi di ebrei </a:t>
            </a:r>
            <a:r>
              <a:rPr lang="it-IT" dirty="0" smtClean="0">
                <a:solidFill>
                  <a:srgbClr val="0070C0"/>
                </a:solidFill>
              </a:rPr>
              <a:t>stranieri internati a Ferramonti provenienti da: </a:t>
            </a:r>
            <a:r>
              <a:rPr lang="it-IT" b="1" dirty="0">
                <a:solidFill>
                  <a:srgbClr val="0070C0"/>
                </a:solidFill>
              </a:rPr>
              <a:t>B</a:t>
            </a:r>
            <a:r>
              <a:rPr lang="it-IT" b="1" dirty="0" smtClean="0">
                <a:solidFill>
                  <a:srgbClr val="0070C0"/>
                </a:solidFill>
              </a:rPr>
              <a:t>engasi, Rodi, </a:t>
            </a:r>
            <a:r>
              <a:rPr lang="it-IT" b="1" dirty="0" err="1" smtClean="0">
                <a:solidFill>
                  <a:srgbClr val="0070C0"/>
                </a:solidFill>
              </a:rPr>
              <a:t>Kavaja</a:t>
            </a:r>
            <a:r>
              <a:rPr lang="it-IT" b="1" dirty="0" smtClean="0">
                <a:solidFill>
                  <a:srgbClr val="0070C0"/>
                </a:solidFill>
              </a:rPr>
              <a:t>, Spalato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Arrivi e trasferimenti </a:t>
            </a:r>
            <a:r>
              <a:rPr lang="it-IT" dirty="0" smtClean="0">
                <a:solidFill>
                  <a:srgbClr val="0070C0"/>
                </a:solidFill>
              </a:rPr>
              <a:t>nel/dal campo </a:t>
            </a:r>
            <a:r>
              <a:rPr lang="it-IT" dirty="0">
                <a:solidFill>
                  <a:srgbClr val="0070C0"/>
                </a:solidFill>
              </a:rPr>
              <a:t>di Ferramonti in ACS,PS,A4bis (Stranieri internati) </a:t>
            </a:r>
            <a:r>
              <a:rPr lang="it-IT" dirty="0" smtClean="0">
                <a:solidFill>
                  <a:srgbClr val="0070C0"/>
                </a:solidFill>
              </a:rPr>
              <a:t>b.3.f.4/2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Richieste di internati </a:t>
            </a:r>
            <a:r>
              <a:rPr lang="it-IT" dirty="0">
                <a:solidFill>
                  <a:srgbClr val="0070C0"/>
                </a:solidFill>
              </a:rPr>
              <a:t>in: UCEI,AUCII</a:t>
            </a:r>
            <a:r>
              <a:rPr lang="it-IT" dirty="0" smtClean="0">
                <a:solidFill>
                  <a:srgbClr val="0070C0"/>
                </a:solidFill>
              </a:rPr>
              <a:t>, serie </a:t>
            </a:r>
            <a:r>
              <a:rPr lang="it-IT" b="1" dirty="0" err="1">
                <a:solidFill>
                  <a:srgbClr val="0070C0"/>
                </a:solidFill>
              </a:rPr>
              <a:t>Delasem</a:t>
            </a:r>
            <a:r>
              <a:rPr lang="it-IT" dirty="0">
                <a:solidFill>
                  <a:srgbClr val="0070C0"/>
                </a:solidFill>
              </a:rPr>
              <a:t>, b.45 D, f.45-D6 e b.45E, </a:t>
            </a:r>
            <a:r>
              <a:rPr lang="it-IT" dirty="0" smtClean="0">
                <a:solidFill>
                  <a:srgbClr val="0070C0"/>
                </a:solidFill>
              </a:rPr>
              <a:t>f.45-E7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Quietanze per sussidio </a:t>
            </a:r>
            <a:r>
              <a:rPr lang="it-IT" dirty="0">
                <a:solidFill>
                  <a:srgbClr val="0070C0"/>
                </a:solidFill>
              </a:rPr>
              <a:t>firmate dagli internati nel campo di Ferramonti al 31.10.1942 </a:t>
            </a:r>
            <a:r>
              <a:rPr lang="it-IT" dirty="0" smtClean="0">
                <a:solidFill>
                  <a:srgbClr val="0070C0"/>
                </a:solidFill>
              </a:rPr>
              <a:t>in: AS-CS</a:t>
            </a:r>
            <a:r>
              <a:rPr lang="it-IT" dirty="0">
                <a:solidFill>
                  <a:srgbClr val="0070C0"/>
                </a:solidFill>
              </a:rPr>
              <a:t>, Fondo Prefettura, serie gabinetto, </a:t>
            </a:r>
            <a:r>
              <a:rPr lang="it-IT" dirty="0" smtClean="0">
                <a:solidFill>
                  <a:srgbClr val="0070C0"/>
                </a:solidFill>
              </a:rPr>
              <a:t>B.32,f.14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Liste di </a:t>
            </a:r>
            <a:r>
              <a:rPr lang="it-IT" b="1" dirty="0">
                <a:solidFill>
                  <a:srgbClr val="0070C0"/>
                </a:solidFill>
              </a:rPr>
              <a:t>depositi </a:t>
            </a:r>
            <a:r>
              <a:rPr lang="it-IT" b="1" dirty="0" err="1">
                <a:solidFill>
                  <a:srgbClr val="0070C0"/>
                </a:solidFill>
              </a:rPr>
              <a:t>bancari,custodia</a:t>
            </a:r>
            <a:r>
              <a:rPr lang="it-IT" b="1" dirty="0">
                <a:solidFill>
                  <a:srgbClr val="0070C0"/>
                </a:solidFill>
              </a:rPr>
              <a:t> beni, certificati </a:t>
            </a:r>
            <a:r>
              <a:rPr lang="it-IT" dirty="0">
                <a:solidFill>
                  <a:srgbClr val="0070C0"/>
                </a:solidFill>
              </a:rPr>
              <a:t>di nascita, di morte, di </a:t>
            </a:r>
            <a:r>
              <a:rPr lang="it-IT" dirty="0" smtClean="0">
                <a:solidFill>
                  <a:srgbClr val="0070C0"/>
                </a:solidFill>
              </a:rPr>
              <a:t>matrimonio, atti </a:t>
            </a:r>
            <a:r>
              <a:rPr lang="it-IT" dirty="0">
                <a:solidFill>
                  <a:srgbClr val="0070C0"/>
                </a:solidFill>
              </a:rPr>
              <a:t>giudiziari relativi agli internati a Ferramonti (1943</a:t>
            </a:r>
            <a:r>
              <a:rPr lang="it-IT" dirty="0" smtClean="0">
                <a:solidFill>
                  <a:srgbClr val="0070C0"/>
                </a:solidFill>
              </a:rPr>
              <a:t>) (Prof. Mario Rende)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Relazioni </a:t>
            </a:r>
            <a:r>
              <a:rPr lang="it-IT" b="1" dirty="0">
                <a:solidFill>
                  <a:srgbClr val="0070C0"/>
                </a:solidFill>
              </a:rPr>
              <a:t>sulle spese effettuate per il trasporto degli internati </a:t>
            </a:r>
            <a:r>
              <a:rPr lang="it-IT" b="1" dirty="0" smtClean="0">
                <a:solidFill>
                  <a:srgbClr val="0070C0"/>
                </a:solidFill>
              </a:rPr>
              <a:t>da Viterbo a Ferramonti </a:t>
            </a:r>
            <a:r>
              <a:rPr lang="it-IT" dirty="0" smtClean="0">
                <a:solidFill>
                  <a:srgbClr val="0070C0"/>
                </a:solidFill>
              </a:rPr>
              <a:t>(1941-1943</a:t>
            </a:r>
            <a:r>
              <a:rPr lang="it-IT" dirty="0">
                <a:solidFill>
                  <a:srgbClr val="0070C0"/>
                </a:solidFill>
              </a:rPr>
              <a:t>) in </a:t>
            </a:r>
            <a:r>
              <a:rPr lang="it-IT" dirty="0" smtClean="0">
                <a:solidFill>
                  <a:srgbClr val="0070C0"/>
                </a:solidFill>
              </a:rPr>
              <a:t>AS - VT</a:t>
            </a:r>
            <a:r>
              <a:rPr lang="it-IT" dirty="0">
                <a:solidFill>
                  <a:srgbClr val="0070C0"/>
                </a:solidFill>
              </a:rPr>
              <a:t>, Fondo Questura b.529</a:t>
            </a:r>
            <a:endParaRPr lang="it-IT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Leonardo Falbo </a:t>
            </a:r>
            <a:r>
              <a:rPr lang="it-IT" dirty="0">
                <a:solidFill>
                  <a:srgbClr val="0070C0"/>
                </a:solidFill>
              </a:rPr>
              <a:t>"Non solo Ferramonti - Ebrei internati in provincia di Cosenza (1940-1943)" Luigi pellegrini </a:t>
            </a:r>
            <a:r>
              <a:rPr lang="it-IT" dirty="0" smtClean="0">
                <a:solidFill>
                  <a:srgbClr val="0070C0"/>
                </a:solidFill>
              </a:rPr>
              <a:t>Editore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Testimonianze e documenti reperiti nel Fondo Archivistico di </a:t>
            </a:r>
            <a:r>
              <a:rPr lang="it-IT" b="1" dirty="0" err="1" smtClean="0">
                <a:solidFill>
                  <a:srgbClr val="0070C0"/>
                </a:solidFill>
              </a:rPr>
              <a:t>Israel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Kalk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>
                <a:solidFill>
                  <a:srgbClr val="0070C0"/>
                </a:solidFill>
              </a:rPr>
              <a:t>in </a:t>
            </a:r>
            <a:r>
              <a:rPr lang="it-IT" dirty="0">
                <a:solidFill>
                  <a:srgbClr val="0070C0"/>
                </a:solidFill>
                <a:hlinkClick r:id="rId2"/>
              </a:rPr>
              <a:t>http://www.cdec.it/Fondo_kalk</a:t>
            </a:r>
            <a:r>
              <a:rPr lang="it-IT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endParaRPr lang="it-IT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solidFill>
                <a:srgbClr val="0070C0"/>
              </a:solidFill>
            </a:endParaRPr>
          </a:p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Anna Pizzuti - For Ferramonti 70x25 </a:t>
            </a:r>
            <a:br>
              <a:rPr lang="it-IT" dirty="0" smtClean="0"/>
            </a:br>
            <a:r>
              <a:rPr lang="it-IT" dirty="0" smtClean="0"/>
              <a:t>Roma 24 aprile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36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643060"/>
              </p:ext>
            </p:extLst>
          </p:nvPr>
        </p:nvGraphicFramePr>
        <p:xfrm>
          <a:off x="1187624" y="1196752"/>
          <a:ext cx="6624735" cy="3540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1267"/>
                <a:gridCol w="699854"/>
                <a:gridCol w="583760"/>
                <a:gridCol w="699854"/>
              </a:tblGrid>
              <a:tr h="365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Ebrei stranieri internati passati per il campo di Ferramonti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1025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2281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3306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Internati </a:t>
                      </a:r>
                      <a:r>
                        <a:rPr lang="it-IT" sz="1400" u="sng" dirty="0" smtClean="0">
                          <a:effectLst/>
                        </a:rPr>
                        <a:t>non</a:t>
                      </a:r>
                      <a:r>
                        <a:rPr lang="it-IT" sz="1400" dirty="0" smtClean="0">
                          <a:effectLst/>
                        </a:rPr>
                        <a:t> trasferiti </a:t>
                      </a:r>
                      <a:r>
                        <a:rPr lang="it-IT" sz="1400" baseline="0" dirty="0" smtClean="0">
                          <a:effectLst/>
                        </a:rPr>
                        <a:t> in altre sedi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495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1283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1778*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Ebrei stranieri </a:t>
                      </a:r>
                      <a:r>
                        <a:rPr lang="it-IT" sz="1400" u="sng" dirty="0">
                          <a:effectLst/>
                        </a:rPr>
                        <a:t>trasferiti</a:t>
                      </a:r>
                      <a:r>
                        <a:rPr lang="it-IT" sz="1400" dirty="0">
                          <a:effectLst/>
                        </a:rPr>
                        <a:t> dal campo di Ferramonti 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516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957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1473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Ebrei stranieri </a:t>
                      </a:r>
                      <a:r>
                        <a:rPr lang="it-IT" sz="1400" u="sng" dirty="0">
                          <a:effectLst/>
                        </a:rPr>
                        <a:t>emigrati</a:t>
                      </a:r>
                      <a:r>
                        <a:rPr lang="it-IT" sz="1400" dirty="0">
                          <a:effectLst/>
                        </a:rPr>
                        <a:t> durante l’internamento a </a:t>
                      </a:r>
                      <a:r>
                        <a:rPr lang="it-IT" sz="1400" dirty="0" smtClean="0">
                          <a:effectLst/>
                        </a:rPr>
                        <a:t>Ferramonti</a:t>
                      </a:r>
                      <a:br>
                        <a:rPr lang="it-IT" sz="1400" dirty="0" smtClean="0">
                          <a:effectLst/>
                        </a:rPr>
                      </a:b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b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</a:b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Ebrei stranieri </a:t>
                      </a:r>
                      <a:r>
                        <a:rPr lang="it-IT" sz="1400" u="sng" dirty="0">
                          <a:effectLst/>
                        </a:rPr>
                        <a:t>prosciolti</a:t>
                      </a:r>
                      <a:r>
                        <a:rPr lang="it-IT" sz="1400" dirty="0">
                          <a:effectLst/>
                        </a:rPr>
                        <a:t> dall’internamento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Ebrei stranieri </a:t>
                      </a:r>
                      <a:r>
                        <a:rPr lang="it-IT" sz="1400" u="sng" dirty="0" smtClean="0">
                          <a:effectLst/>
                        </a:rPr>
                        <a:t>nati</a:t>
                      </a:r>
                      <a:r>
                        <a:rPr lang="it-IT" sz="1400" dirty="0" smtClean="0">
                          <a:effectLst/>
                        </a:rPr>
                        <a:t> </a:t>
                      </a:r>
                      <a:r>
                        <a:rPr lang="it-IT" sz="1400" dirty="0">
                          <a:effectLst/>
                        </a:rPr>
                        <a:t>a Ferramonti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15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25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Ebrei stranieri </a:t>
                      </a:r>
                      <a:r>
                        <a:rPr lang="it-IT" sz="1400" u="sng" dirty="0" smtClean="0">
                          <a:effectLst/>
                        </a:rPr>
                        <a:t>deceduti</a:t>
                      </a:r>
                      <a:r>
                        <a:rPr lang="it-IT" sz="1400" dirty="0" smtClean="0">
                          <a:effectLst/>
                        </a:rPr>
                        <a:t> </a:t>
                      </a:r>
                      <a:r>
                        <a:rPr lang="it-IT" sz="1400" dirty="0">
                          <a:effectLst/>
                        </a:rPr>
                        <a:t>a Ferramonti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24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70C0"/>
                          </a:solidFill>
                          <a:effectLst/>
                        </a:rPr>
                        <a:t>35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 internati</a:t>
                      </a:r>
                      <a:r>
                        <a:rPr lang="it-I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 cui si conosce la residenza  dopo la liberazione</a:t>
                      </a:r>
                      <a:r>
                        <a:rPr lang="it-IT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(1944-1945)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574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1182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1756**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547664" y="4046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DATI COMPLESSIVI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522920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</a:rPr>
              <a:t>* Questa cifra è sicuramente superiore a quella registrata al momento dell’ingresso nel campo delle truppe inglesi. Contiene, infatti, anche 29 presenze di cui manca la data,  10 ferme al 1941, 111 ferme al 1942.</a:t>
            </a:r>
            <a:br>
              <a:rPr lang="it-IT" sz="1400" b="1" dirty="0" smtClean="0">
                <a:solidFill>
                  <a:srgbClr val="0070C0"/>
                </a:solidFill>
              </a:rPr>
            </a:br>
            <a:r>
              <a:rPr lang="it-IT" sz="1400" b="1" dirty="0" smtClean="0">
                <a:solidFill>
                  <a:srgbClr val="0070C0"/>
                </a:solidFill>
              </a:rPr>
              <a:t>** Il numero comprende anche  ex internati trasferiti da Ferramonti durante l’internamento</a:t>
            </a:r>
            <a:endParaRPr lang="it-IT" sz="1400" b="1" dirty="0">
              <a:solidFill>
                <a:srgbClr val="0070C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Anna Pizzuti - For Ferramonti 70x25</a:t>
            </a:r>
            <a:br>
              <a:rPr lang="it-IT" dirty="0" smtClean="0"/>
            </a:br>
            <a:r>
              <a:rPr lang="it-IT" dirty="0" smtClean="0"/>
              <a:t>  Roma 24 aprile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88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63688" y="47667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NAZIONE DI NASCITA DEGLI INTERNATI  (PREVALENTE</a:t>
            </a:r>
            <a:r>
              <a:rPr lang="it-IT" b="1" dirty="0" smtClean="0">
                <a:solidFill>
                  <a:srgbClr val="002060"/>
                </a:solidFill>
              </a:rPr>
              <a:t>)</a:t>
            </a:r>
            <a:endParaRPr lang="it-IT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554546"/>
              </p:ext>
            </p:extLst>
          </p:nvPr>
        </p:nvGraphicFramePr>
        <p:xfrm>
          <a:off x="1907704" y="1484784"/>
          <a:ext cx="5653484" cy="2736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6049"/>
                <a:gridCol w="1809382"/>
                <a:gridCol w="938896"/>
                <a:gridCol w="989157"/>
              </a:tblGrid>
              <a:tr h="384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TUTTI GLI INTERNATI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RIMASTI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TRASFERITI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POLONIA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348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398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JUGOSLAVIA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593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584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204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AUSTRIA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495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247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GERMANIA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206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267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CECOSLOVACCHIA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435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321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104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UNGHERIA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112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67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41</a:t>
                      </a:r>
                      <a:endParaRPr lang="it-IT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483768" y="6356351"/>
            <a:ext cx="4464496" cy="365125"/>
          </a:xfrm>
        </p:spPr>
        <p:txBody>
          <a:bodyPr/>
          <a:lstStyle/>
          <a:p>
            <a:r>
              <a:rPr lang="it-IT" dirty="0" smtClean="0"/>
              <a:t>Anna Pizzuti - For Ferramonti 70x25  </a:t>
            </a:r>
            <a:br>
              <a:rPr lang="it-IT" dirty="0" smtClean="0"/>
            </a:br>
            <a:r>
              <a:rPr lang="it-IT" dirty="0" smtClean="0"/>
              <a:t>Roma 24 aprile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14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251520" y="33265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PRIMA SEDE DI INTERNAMENTO A FERRAMONTI 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20 giugno 1940 – 10 settembre 1943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PROSPETTO GRAFICO DELLA PROVENIENZA DEGLI EBREI STRANIERI RESIDENTI IN ITALIA 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5975" r="3903" b="6648"/>
          <a:stretch/>
        </p:blipFill>
        <p:spPr>
          <a:xfrm>
            <a:off x="803564" y="1288472"/>
            <a:ext cx="3616036" cy="4627419"/>
          </a:xfrm>
          <a:prstGeom prst="rect">
            <a:avLst/>
          </a:prstGeom>
        </p:spPr>
      </p:pic>
      <p:sp>
        <p:nvSpPr>
          <p:cNvPr id="17" name="Ovale 16"/>
          <p:cNvSpPr/>
          <p:nvPr/>
        </p:nvSpPr>
        <p:spPr>
          <a:xfrm>
            <a:off x="1259632" y="2341446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1547664" y="1556792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748079" y="1725553"/>
            <a:ext cx="217280" cy="2278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2888648" y="1796445"/>
            <a:ext cx="217280" cy="22786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2394302" y="3374314"/>
            <a:ext cx="217280" cy="2278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3866131" y="4653136"/>
            <a:ext cx="562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</a:rPr>
              <a:t>Provenienti da altre province italiane  </a:t>
            </a:r>
            <a:r>
              <a:rPr lang="it-IT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br>
              <a:rPr lang="it-IT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solidFill>
                  <a:srgbClr val="0070C0"/>
                </a:solidFill>
              </a:rPr>
              <a:t/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sz="1600" b="1" dirty="0" smtClean="0">
                <a:solidFill>
                  <a:srgbClr val="0070C0"/>
                </a:solidFill>
              </a:rPr>
              <a:t>Presenti al 29.09.1940 </a:t>
            </a:r>
            <a:br>
              <a:rPr lang="it-IT" sz="1600" b="1" dirty="0" smtClean="0">
                <a:solidFill>
                  <a:srgbClr val="0070C0"/>
                </a:solidFill>
              </a:rPr>
            </a:br>
            <a:r>
              <a:rPr lang="it-IT" sz="1600" b="1" dirty="0" smtClean="0">
                <a:solidFill>
                  <a:srgbClr val="0070C0"/>
                </a:solidFill>
              </a:rPr>
              <a:t>di cui non si conosce la provenienza  </a:t>
            </a:r>
            <a:r>
              <a:rPr lang="it-IT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it-IT" sz="16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105928" y="18930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Provincia del </a:t>
            </a:r>
            <a:r>
              <a:rPr lang="it-IT" b="1" dirty="0" err="1">
                <a:solidFill>
                  <a:srgbClr val="00B050"/>
                </a:solidFill>
              </a:rPr>
              <a:t>C</a:t>
            </a:r>
            <a:r>
              <a:rPr lang="it-IT" b="1" dirty="0" err="1" smtClean="0">
                <a:solidFill>
                  <a:srgbClr val="00B050"/>
                </a:solidFill>
              </a:rPr>
              <a:t>arnaro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26846" y="1829326"/>
            <a:ext cx="193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Trieste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935596" y="130720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Milano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912168" y="2571174"/>
            <a:ext cx="109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Genova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004864" y="3602181"/>
            <a:ext cx="99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Roma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195736" y="6356351"/>
            <a:ext cx="4032448" cy="365125"/>
          </a:xfrm>
        </p:spPr>
        <p:txBody>
          <a:bodyPr/>
          <a:lstStyle/>
          <a:p>
            <a:r>
              <a:rPr lang="it-IT" dirty="0" smtClean="0"/>
              <a:t>Anna Pizzuti - For Ferramonti 70x25 - Roma 24 aprile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63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48903"/>
              </p:ext>
            </p:extLst>
          </p:nvPr>
        </p:nvGraphicFramePr>
        <p:xfrm>
          <a:off x="1115616" y="1988840"/>
          <a:ext cx="6912770" cy="3240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3757"/>
                <a:gridCol w="1085223"/>
                <a:gridCol w="722915"/>
                <a:gridCol w="723766"/>
                <a:gridCol w="722915"/>
                <a:gridCol w="1034194"/>
              </a:tblGrid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PROVENIENZA</a:t>
                      </a:r>
                      <a:endParaRPr lang="it-IT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1940</a:t>
                      </a:r>
                      <a:endParaRPr lang="it-IT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1941</a:t>
                      </a:r>
                      <a:endParaRPr lang="it-IT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1942</a:t>
                      </a:r>
                      <a:endParaRPr lang="it-IT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1943</a:t>
                      </a:r>
                      <a:endParaRPr lang="it-IT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TOTALI</a:t>
                      </a:r>
                      <a:endParaRPr lang="it-IT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MILANO</a:t>
                      </a:r>
                      <a:endParaRPr lang="it-IT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170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120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20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312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GENOVA</a:t>
                      </a:r>
                      <a:endParaRPr lang="it-IT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65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13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82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CARNARO</a:t>
                      </a:r>
                      <a:endParaRPr lang="it-IT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49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75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ROMA</a:t>
                      </a:r>
                      <a:endParaRPr lang="it-IT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47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TRIESTE</a:t>
                      </a:r>
                      <a:endParaRPr lang="it-IT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13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36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23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77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ALTRE PROVINCE</a:t>
                      </a:r>
                      <a:endParaRPr lang="it-IT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21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18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13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54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115616" y="33265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PRIMA SEDE DI INTERNAMENTO A FERRAMONTI 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b="1" dirty="0">
                <a:solidFill>
                  <a:srgbClr val="0070C0"/>
                </a:solidFill>
              </a:rPr>
              <a:t>20 giugno 1940 – 10 settembre 1943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PROVENIENZA </a:t>
            </a:r>
            <a:r>
              <a:rPr lang="it-IT" b="1" dirty="0">
                <a:solidFill>
                  <a:srgbClr val="0070C0"/>
                </a:solidFill>
              </a:rPr>
              <a:t>DEGLI EBREI STRANIERI RESIDENTI IN </a:t>
            </a:r>
            <a:r>
              <a:rPr lang="it-IT" b="1" dirty="0" smtClean="0">
                <a:solidFill>
                  <a:srgbClr val="0070C0"/>
                </a:solidFill>
              </a:rPr>
              <a:t>ITALIA: LE CIFRE  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83768" y="6356351"/>
            <a:ext cx="4464496" cy="365125"/>
          </a:xfrm>
        </p:spPr>
        <p:txBody>
          <a:bodyPr/>
          <a:lstStyle/>
          <a:p>
            <a:r>
              <a:rPr lang="it-IT" dirty="0" smtClean="0"/>
              <a:t>Anna Pizzuti - For Ferramonti 70x25 - Roma 24 aprile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68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 rot="5400000">
            <a:off x="5220494" y="2277269"/>
            <a:ext cx="28733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rot="16200000" flipH="1">
            <a:off x="5220494" y="2709069"/>
            <a:ext cx="1150938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4859338" y="3429000"/>
            <a:ext cx="649287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16200000" flipH="1">
            <a:off x="5435601" y="3500437"/>
            <a:ext cx="360362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16200000" flipV="1">
            <a:off x="5327650" y="3249613"/>
            <a:ext cx="576263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6" name="Immagine 18" descr="mediterraneo-m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3" y="836835"/>
            <a:ext cx="840988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igura a mano libera 2"/>
          <p:cNvSpPr/>
          <p:nvPr/>
        </p:nvSpPr>
        <p:spPr>
          <a:xfrm>
            <a:off x="3888640" y="1440873"/>
            <a:ext cx="1514633" cy="2953123"/>
          </a:xfrm>
          <a:custGeom>
            <a:avLst/>
            <a:gdLst>
              <a:gd name="connsiteX0" fmla="*/ 350851 w 1514633"/>
              <a:gd name="connsiteY0" fmla="*/ 0 h 2953123"/>
              <a:gd name="connsiteX1" fmla="*/ 364705 w 1514633"/>
              <a:gd name="connsiteY1" fmla="*/ 180109 h 2953123"/>
              <a:gd name="connsiteX2" fmla="*/ 392415 w 1514633"/>
              <a:gd name="connsiteY2" fmla="*/ 263236 h 2953123"/>
              <a:gd name="connsiteX3" fmla="*/ 420124 w 1514633"/>
              <a:gd name="connsiteY3" fmla="*/ 346363 h 2953123"/>
              <a:gd name="connsiteX4" fmla="*/ 447833 w 1514633"/>
              <a:gd name="connsiteY4" fmla="*/ 387927 h 2953123"/>
              <a:gd name="connsiteX5" fmla="*/ 517105 w 1514633"/>
              <a:gd name="connsiteY5" fmla="*/ 512618 h 2953123"/>
              <a:gd name="connsiteX6" fmla="*/ 544815 w 1514633"/>
              <a:gd name="connsiteY6" fmla="*/ 554182 h 2953123"/>
              <a:gd name="connsiteX7" fmla="*/ 627942 w 1514633"/>
              <a:gd name="connsiteY7" fmla="*/ 637309 h 2953123"/>
              <a:gd name="connsiteX8" fmla="*/ 655651 w 1514633"/>
              <a:gd name="connsiteY8" fmla="*/ 678872 h 2953123"/>
              <a:gd name="connsiteX9" fmla="*/ 738778 w 1514633"/>
              <a:gd name="connsiteY9" fmla="*/ 734291 h 2953123"/>
              <a:gd name="connsiteX10" fmla="*/ 821905 w 1514633"/>
              <a:gd name="connsiteY10" fmla="*/ 803563 h 2953123"/>
              <a:gd name="connsiteX11" fmla="*/ 849615 w 1514633"/>
              <a:gd name="connsiteY11" fmla="*/ 831272 h 2953123"/>
              <a:gd name="connsiteX12" fmla="*/ 932742 w 1514633"/>
              <a:gd name="connsiteY12" fmla="*/ 886691 h 2953123"/>
              <a:gd name="connsiteX13" fmla="*/ 974305 w 1514633"/>
              <a:gd name="connsiteY13" fmla="*/ 914400 h 2953123"/>
              <a:gd name="connsiteX14" fmla="*/ 1015869 w 1514633"/>
              <a:gd name="connsiteY14" fmla="*/ 928254 h 2953123"/>
              <a:gd name="connsiteX15" fmla="*/ 1057433 w 1514633"/>
              <a:gd name="connsiteY15" fmla="*/ 955963 h 2953123"/>
              <a:gd name="connsiteX16" fmla="*/ 1098996 w 1514633"/>
              <a:gd name="connsiteY16" fmla="*/ 969818 h 2953123"/>
              <a:gd name="connsiteX17" fmla="*/ 1154415 w 1514633"/>
              <a:gd name="connsiteY17" fmla="*/ 997527 h 2953123"/>
              <a:gd name="connsiteX18" fmla="*/ 1195978 w 1514633"/>
              <a:gd name="connsiteY18" fmla="*/ 1039091 h 2953123"/>
              <a:gd name="connsiteX19" fmla="*/ 1237542 w 1514633"/>
              <a:gd name="connsiteY19" fmla="*/ 1052945 h 2953123"/>
              <a:gd name="connsiteX20" fmla="*/ 1265251 w 1514633"/>
              <a:gd name="connsiteY20" fmla="*/ 1094509 h 2953123"/>
              <a:gd name="connsiteX21" fmla="*/ 1279105 w 1514633"/>
              <a:gd name="connsiteY21" fmla="*/ 1136072 h 2953123"/>
              <a:gd name="connsiteX22" fmla="*/ 1265251 w 1514633"/>
              <a:gd name="connsiteY22" fmla="*/ 1233054 h 2953123"/>
              <a:gd name="connsiteX23" fmla="*/ 1223687 w 1514633"/>
              <a:gd name="connsiteY23" fmla="*/ 1316182 h 2953123"/>
              <a:gd name="connsiteX24" fmla="*/ 1182124 w 1514633"/>
              <a:gd name="connsiteY24" fmla="*/ 1343891 h 2953123"/>
              <a:gd name="connsiteX25" fmla="*/ 1154415 w 1514633"/>
              <a:gd name="connsiteY25" fmla="*/ 1385454 h 2953123"/>
              <a:gd name="connsiteX26" fmla="*/ 1126705 w 1514633"/>
              <a:gd name="connsiteY26" fmla="*/ 1413163 h 2953123"/>
              <a:gd name="connsiteX27" fmla="*/ 1098996 w 1514633"/>
              <a:gd name="connsiteY27" fmla="*/ 1510145 h 2953123"/>
              <a:gd name="connsiteX28" fmla="*/ 1071287 w 1514633"/>
              <a:gd name="connsiteY28" fmla="*/ 1551709 h 2953123"/>
              <a:gd name="connsiteX29" fmla="*/ 1057433 w 1514633"/>
              <a:gd name="connsiteY29" fmla="*/ 1607127 h 2953123"/>
              <a:gd name="connsiteX30" fmla="*/ 1043578 w 1514633"/>
              <a:gd name="connsiteY30" fmla="*/ 1648691 h 2953123"/>
              <a:gd name="connsiteX31" fmla="*/ 1085142 w 1514633"/>
              <a:gd name="connsiteY31" fmla="*/ 1981200 h 2953123"/>
              <a:gd name="connsiteX32" fmla="*/ 1112851 w 1514633"/>
              <a:gd name="connsiteY32" fmla="*/ 2022763 h 2953123"/>
              <a:gd name="connsiteX33" fmla="*/ 1126705 w 1514633"/>
              <a:gd name="connsiteY33" fmla="*/ 2064327 h 2953123"/>
              <a:gd name="connsiteX34" fmla="*/ 1154415 w 1514633"/>
              <a:gd name="connsiteY34" fmla="*/ 2105891 h 2953123"/>
              <a:gd name="connsiteX35" fmla="*/ 1209833 w 1514633"/>
              <a:gd name="connsiteY35" fmla="*/ 2230582 h 2953123"/>
              <a:gd name="connsiteX36" fmla="*/ 1265251 w 1514633"/>
              <a:gd name="connsiteY36" fmla="*/ 2355272 h 2953123"/>
              <a:gd name="connsiteX37" fmla="*/ 1306815 w 1514633"/>
              <a:gd name="connsiteY37" fmla="*/ 2479963 h 2953123"/>
              <a:gd name="connsiteX38" fmla="*/ 1320669 w 1514633"/>
              <a:gd name="connsiteY38" fmla="*/ 2521527 h 2953123"/>
              <a:gd name="connsiteX39" fmla="*/ 1376087 w 1514633"/>
              <a:gd name="connsiteY39" fmla="*/ 2646218 h 2953123"/>
              <a:gd name="connsiteX40" fmla="*/ 1389942 w 1514633"/>
              <a:gd name="connsiteY40" fmla="*/ 2687782 h 2953123"/>
              <a:gd name="connsiteX41" fmla="*/ 1403796 w 1514633"/>
              <a:gd name="connsiteY41" fmla="*/ 2729345 h 2953123"/>
              <a:gd name="connsiteX42" fmla="*/ 1473069 w 1514633"/>
              <a:gd name="connsiteY42" fmla="*/ 2812472 h 2953123"/>
              <a:gd name="connsiteX43" fmla="*/ 1514633 w 1514633"/>
              <a:gd name="connsiteY43" fmla="*/ 2895600 h 2953123"/>
              <a:gd name="connsiteX44" fmla="*/ 1376087 w 1514633"/>
              <a:gd name="connsiteY44" fmla="*/ 2923309 h 2953123"/>
              <a:gd name="connsiteX45" fmla="*/ 1292960 w 1514633"/>
              <a:gd name="connsiteY45" fmla="*/ 2867891 h 2953123"/>
              <a:gd name="connsiteX46" fmla="*/ 1251396 w 1514633"/>
              <a:gd name="connsiteY46" fmla="*/ 2840182 h 2953123"/>
              <a:gd name="connsiteX47" fmla="*/ 1209833 w 1514633"/>
              <a:gd name="connsiteY47" fmla="*/ 2812472 h 2953123"/>
              <a:gd name="connsiteX48" fmla="*/ 1057433 w 1514633"/>
              <a:gd name="connsiteY48" fmla="*/ 2770909 h 2953123"/>
              <a:gd name="connsiteX49" fmla="*/ 974305 w 1514633"/>
              <a:gd name="connsiteY49" fmla="*/ 2715491 h 2953123"/>
              <a:gd name="connsiteX50" fmla="*/ 918887 w 1514633"/>
              <a:gd name="connsiteY50" fmla="*/ 2632363 h 2953123"/>
              <a:gd name="connsiteX51" fmla="*/ 863469 w 1514633"/>
              <a:gd name="connsiteY51" fmla="*/ 2549236 h 2953123"/>
              <a:gd name="connsiteX52" fmla="*/ 835760 w 1514633"/>
              <a:gd name="connsiteY52" fmla="*/ 2507672 h 2953123"/>
              <a:gd name="connsiteX53" fmla="*/ 794196 w 1514633"/>
              <a:gd name="connsiteY53" fmla="*/ 2466109 h 2953123"/>
              <a:gd name="connsiteX54" fmla="*/ 738778 w 1514633"/>
              <a:gd name="connsiteY54" fmla="*/ 2382982 h 2953123"/>
              <a:gd name="connsiteX55" fmla="*/ 697215 w 1514633"/>
              <a:gd name="connsiteY55" fmla="*/ 2299854 h 2953123"/>
              <a:gd name="connsiteX56" fmla="*/ 641796 w 1514633"/>
              <a:gd name="connsiteY56" fmla="*/ 2202872 h 2953123"/>
              <a:gd name="connsiteX57" fmla="*/ 600233 w 1514633"/>
              <a:gd name="connsiteY57" fmla="*/ 2175163 h 2953123"/>
              <a:gd name="connsiteX58" fmla="*/ 572524 w 1514633"/>
              <a:gd name="connsiteY58" fmla="*/ 2133600 h 2953123"/>
              <a:gd name="connsiteX59" fmla="*/ 475542 w 1514633"/>
              <a:gd name="connsiteY59" fmla="*/ 2064327 h 2953123"/>
              <a:gd name="connsiteX60" fmla="*/ 433978 w 1514633"/>
              <a:gd name="connsiteY60" fmla="*/ 2050472 h 2953123"/>
              <a:gd name="connsiteX61" fmla="*/ 309287 w 1514633"/>
              <a:gd name="connsiteY61" fmla="*/ 1981200 h 2953123"/>
              <a:gd name="connsiteX62" fmla="*/ 267724 w 1514633"/>
              <a:gd name="connsiteY62" fmla="*/ 1967345 h 2953123"/>
              <a:gd name="connsiteX63" fmla="*/ 240015 w 1514633"/>
              <a:gd name="connsiteY63" fmla="*/ 1925782 h 2953123"/>
              <a:gd name="connsiteX64" fmla="*/ 170742 w 1514633"/>
              <a:gd name="connsiteY64" fmla="*/ 1870363 h 2953123"/>
              <a:gd name="connsiteX65" fmla="*/ 115324 w 1514633"/>
              <a:gd name="connsiteY65" fmla="*/ 1787236 h 2953123"/>
              <a:gd name="connsiteX66" fmla="*/ 73760 w 1514633"/>
              <a:gd name="connsiteY66" fmla="*/ 1731818 h 2953123"/>
              <a:gd name="connsiteX67" fmla="*/ 18342 w 1514633"/>
              <a:gd name="connsiteY67" fmla="*/ 1648691 h 2953123"/>
              <a:gd name="connsiteX68" fmla="*/ 18342 w 1514633"/>
              <a:gd name="connsiteY68" fmla="*/ 1468582 h 2953123"/>
              <a:gd name="connsiteX69" fmla="*/ 59905 w 1514633"/>
              <a:gd name="connsiteY69" fmla="*/ 1440872 h 2953123"/>
              <a:gd name="connsiteX70" fmla="*/ 170742 w 1514633"/>
              <a:gd name="connsiteY70" fmla="*/ 1385454 h 2953123"/>
              <a:gd name="connsiteX71" fmla="*/ 170742 w 1514633"/>
              <a:gd name="connsiteY71" fmla="*/ 1385454 h 2953123"/>
              <a:gd name="connsiteX72" fmla="*/ 253869 w 1514633"/>
              <a:gd name="connsiteY72" fmla="*/ 1343891 h 2953123"/>
              <a:gd name="connsiteX73" fmla="*/ 336996 w 1514633"/>
              <a:gd name="connsiteY73" fmla="*/ 1288472 h 2953123"/>
              <a:gd name="connsiteX74" fmla="*/ 420124 w 1514633"/>
              <a:gd name="connsiteY74" fmla="*/ 1219200 h 2953123"/>
              <a:gd name="connsiteX75" fmla="*/ 433978 w 1514633"/>
              <a:gd name="connsiteY75" fmla="*/ 1177636 h 2953123"/>
              <a:gd name="connsiteX76" fmla="*/ 447833 w 1514633"/>
              <a:gd name="connsiteY76" fmla="*/ 1066800 h 2953123"/>
              <a:gd name="connsiteX77" fmla="*/ 475542 w 1514633"/>
              <a:gd name="connsiteY77" fmla="*/ 1149927 h 2953123"/>
              <a:gd name="connsiteX78" fmla="*/ 517105 w 1514633"/>
              <a:gd name="connsiteY78" fmla="*/ 1302327 h 2953123"/>
              <a:gd name="connsiteX79" fmla="*/ 586378 w 1514633"/>
              <a:gd name="connsiteY79" fmla="*/ 1371600 h 2953123"/>
              <a:gd name="connsiteX80" fmla="*/ 697215 w 1514633"/>
              <a:gd name="connsiteY80" fmla="*/ 1468582 h 2953123"/>
              <a:gd name="connsiteX81" fmla="*/ 738778 w 1514633"/>
              <a:gd name="connsiteY81" fmla="*/ 1510145 h 2953123"/>
              <a:gd name="connsiteX82" fmla="*/ 821905 w 1514633"/>
              <a:gd name="connsiteY82" fmla="*/ 1537854 h 295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14633" h="2953123">
                <a:moveTo>
                  <a:pt x="350851" y="0"/>
                </a:moveTo>
                <a:cubicBezTo>
                  <a:pt x="355469" y="60036"/>
                  <a:pt x="355314" y="120632"/>
                  <a:pt x="364705" y="180109"/>
                </a:cubicBezTo>
                <a:cubicBezTo>
                  <a:pt x="369260" y="208960"/>
                  <a:pt x="383179" y="235527"/>
                  <a:pt x="392415" y="263236"/>
                </a:cubicBezTo>
                <a:cubicBezTo>
                  <a:pt x="392417" y="263241"/>
                  <a:pt x="420120" y="346358"/>
                  <a:pt x="420124" y="346363"/>
                </a:cubicBezTo>
                <a:lnTo>
                  <a:pt x="447833" y="387927"/>
                </a:lnTo>
                <a:cubicBezTo>
                  <a:pt x="472217" y="461084"/>
                  <a:pt x="453587" y="417341"/>
                  <a:pt x="517105" y="512618"/>
                </a:cubicBezTo>
                <a:cubicBezTo>
                  <a:pt x="526342" y="526473"/>
                  <a:pt x="533041" y="542408"/>
                  <a:pt x="544815" y="554182"/>
                </a:cubicBezTo>
                <a:cubicBezTo>
                  <a:pt x="572524" y="581891"/>
                  <a:pt x="606205" y="604704"/>
                  <a:pt x="627942" y="637309"/>
                </a:cubicBezTo>
                <a:cubicBezTo>
                  <a:pt x="637178" y="651163"/>
                  <a:pt x="643120" y="667907"/>
                  <a:pt x="655651" y="678872"/>
                </a:cubicBezTo>
                <a:cubicBezTo>
                  <a:pt x="680713" y="700802"/>
                  <a:pt x="715229" y="710743"/>
                  <a:pt x="738778" y="734291"/>
                </a:cubicBezTo>
                <a:cubicBezTo>
                  <a:pt x="837509" y="833020"/>
                  <a:pt x="725463" y="726410"/>
                  <a:pt x="821905" y="803563"/>
                </a:cubicBezTo>
                <a:cubicBezTo>
                  <a:pt x="832105" y="811723"/>
                  <a:pt x="839165" y="823435"/>
                  <a:pt x="849615" y="831272"/>
                </a:cubicBezTo>
                <a:cubicBezTo>
                  <a:pt x="876257" y="851253"/>
                  <a:pt x="905033" y="868218"/>
                  <a:pt x="932742" y="886691"/>
                </a:cubicBezTo>
                <a:cubicBezTo>
                  <a:pt x="946596" y="895927"/>
                  <a:pt x="958508" y="909135"/>
                  <a:pt x="974305" y="914400"/>
                </a:cubicBezTo>
                <a:lnTo>
                  <a:pt x="1015869" y="928254"/>
                </a:lnTo>
                <a:cubicBezTo>
                  <a:pt x="1029724" y="937490"/>
                  <a:pt x="1042540" y="948516"/>
                  <a:pt x="1057433" y="955963"/>
                </a:cubicBezTo>
                <a:cubicBezTo>
                  <a:pt x="1070495" y="962494"/>
                  <a:pt x="1085573" y="964065"/>
                  <a:pt x="1098996" y="969818"/>
                </a:cubicBezTo>
                <a:cubicBezTo>
                  <a:pt x="1117979" y="977954"/>
                  <a:pt x="1135942" y="988291"/>
                  <a:pt x="1154415" y="997527"/>
                </a:cubicBezTo>
                <a:cubicBezTo>
                  <a:pt x="1168269" y="1011382"/>
                  <a:pt x="1179675" y="1028223"/>
                  <a:pt x="1195978" y="1039091"/>
                </a:cubicBezTo>
                <a:cubicBezTo>
                  <a:pt x="1208129" y="1047192"/>
                  <a:pt x="1226138" y="1043822"/>
                  <a:pt x="1237542" y="1052945"/>
                </a:cubicBezTo>
                <a:cubicBezTo>
                  <a:pt x="1250544" y="1063347"/>
                  <a:pt x="1256015" y="1080654"/>
                  <a:pt x="1265251" y="1094509"/>
                </a:cubicBezTo>
                <a:cubicBezTo>
                  <a:pt x="1269869" y="1108363"/>
                  <a:pt x="1279105" y="1121468"/>
                  <a:pt x="1279105" y="1136072"/>
                </a:cubicBezTo>
                <a:cubicBezTo>
                  <a:pt x="1279105" y="1168728"/>
                  <a:pt x="1271655" y="1201033"/>
                  <a:pt x="1265251" y="1233054"/>
                </a:cubicBezTo>
                <a:cubicBezTo>
                  <a:pt x="1259617" y="1261224"/>
                  <a:pt x="1244120" y="1295749"/>
                  <a:pt x="1223687" y="1316182"/>
                </a:cubicBezTo>
                <a:cubicBezTo>
                  <a:pt x="1211913" y="1327956"/>
                  <a:pt x="1195978" y="1334655"/>
                  <a:pt x="1182124" y="1343891"/>
                </a:cubicBezTo>
                <a:cubicBezTo>
                  <a:pt x="1172888" y="1357745"/>
                  <a:pt x="1164817" y="1372452"/>
                  <a:pt x="1154415" y="1385454"/>
                </a:cubicBezTo>
                <a:cubicBezTo>
                  <a:pt x="1146255" y="1395654"/>
                  <a:pt x="1133426" y="1401962"/>
                  <a:pt x="1126705" y="1413163"/>
                </a:cubicBezTo>
                <a:cubicBezTo>
                  <a:pt x="1113230" y="1435622"/>
                  <a:pt x="1108049" y="1489022"/>
                  <a:pt x="1098996" y="1510145"/>
                </a:cubicBezTo>
                <a:cubicBezTo>
                  <a:pt x="1092437" y="1525450"/>
                  <a:pt x="1080523" y="1537854"/>
                  <a:pt x="1071287" y="1551709"/>
                </a:cubicBezTo>
                <a:cubicBezTo>
                  <a:pt x="1066669" y="1570182"/>
                  <a:pt x="1062664" y="1588818"/>
                  <a:pt x="1057433" y="1607127"/>
                </a:cubicBezTo>
                <a:cubicBezTo>
                  <a:pt x="1053421" y="1621169"/>
                  <a:pt x="1043578" y="1634087"/>
                  <a:pt x="1043578" y="1648691"/>
                </a:cubicBezTo>
                <a:cubicBezTo>
                  <a:pt x="1043578" y="1672976"/>
                  <a:pt x="1036535" y="1908290"/>
                  <a:pt x="1085142" y="1981200"/>
                </a:cubicBezTo>
                <a:lnTo>
                  <a:pt x="1112851" y="2022763"/>
                </a:lnTo>
                <a:cubicBezTo>
                  <a:pt x="1117469" y="2036618"/>
                  <a:pt x="1120174" y="2051265"/>
                  <a:pt x="1126705" y="2064327"/>
                </a:cubicBezTo>
                <a:cubicBezTo>
                  <a:pt x="1134152" y="2079220"/>
                  <a:pt x="1147652" y="2090675"/>
                  <a:pt x="1154415" y="2105891"/>
                </a:cubicBezTo>
                <a:cubicBezTo>
                  <a:pt x="1220368" y="2254282"/>
                  <a:pt x="1147122" y="2136514"/>
                  <a:pt x="1209833" y="2230582"/>
                </a:cubicBezTo>
                <a:cubicBezTo>
                  <a:pt x="1242807" y="2329505"/>
                  <a:pt x="1221340" y="2289407"/>
                  <a:pt x="1265251" y="2355272"/>
                </a:cubicBezTo>
                <a:lnTo>
                  <a:pt x="1306815" y="2479963"/>
                </a:lnTo>
                <a:cubicBezTo>
                  <a:pt x="1311433" y="2493818"/>
                  <a:pt x="1312568" y="2509376"/>
                  <a:pt x="1320669" y="2521527"/>
                </a:cubicBezTo>
                <a:cubicBezTo>
                  <a:pt x="1364580" y="2587394"/>
                  <a:pt x="1343112" y="2547294"/>
                  <a:pt x="1376087" y="2646218"/>
                </a:cubicBezTo>
                <a:lnTo>
                  <a:pt x="1389942" y="2687782"/>
                </a:lnTo>
                <a:cubicBezTo>
                  <a:pt x="1394560" y="2701636"/>
                  <a:pt x="1393470" y="2719019"/>
                  <a:pt x="1403796" y="2729345"/>
                </a:cubicBezTo>
                <a:cubicBezTo>
                  <a:pt x="1434436" y="2759985"/>
                  <a:pt x="1453780" y="2773895"/>
                  <a:pt x="1473069" y="2812472"/>
                </a:cubicBezTo>
                <a:cubicBezTo>
                  <a:pt x="1530432" y="2927197"/>
                  <a:pt x="1435220" y="2776479"/>
                  <a:pt x="1514633" y="2895600"/>
                </a:cubicBezTo>
                <a:cubicBezTo>
                  <a:pt x="1490794" y="2967114"/>
                  <a:pt x="1506012" y="2966617"/>
                  <a:pt x="1376087" y="2923309"/>
                </a:cubicBezTo>
                <a:cubicBezTo>
                  <a:pt x="1344494" y="2912778"/>
                  <a:pt x="1320669" y="2886364"/>
                  <a:pt x="1292960" y="2867891"/>
                </a:cubicBezTo>
                <a:lnTo>
                  <a:pt x="1251396" y="2840182"/>
                </a:lnTo>
                <a:cubicBezTo>
                  <a:pt x="1237542" y="2830946"/>
                  <a:pt x="1225987" y="2816510"/>
                  <a:pt x="1209833" y="2812472"/>
                </a:cubicBezTo>
                <a:cubicBezTo>
                  <a:pt x="1084828" y="2781221"/>
                  <a:pt x="1135125" y="2796806"/>
                  <a:pt x="1057433" y="2770909"/>
                </a:cubicBezTo>
                <a:cubicBezTo>
                  <a:pt x="1029724" y="2752436"/>
                  <a:pt x="984836" y="2747085"/>
                  <a:pt x="974305" y="2715491"/>
                </a:cubicBezTo>
                <a:cubicBezTo>
                  <a:pt x="947810" y="2636001"/>
                  <a:pt x="979425" y="2710198"/>
                  <a:pt x="918887" y="2632363"/>
                </a:cubicBezTo>
                <a:cubicBezTo>
                  <a:pt x="898441" y="2606076"/>
                  <a:pt x="881942" y="2576945"/>
                  <a:pt x="863469" y="2549236"/>
                </a:cubicBezTo>
                <a:cubicBezTo>
                  <a:pt x="854233" y="2535381"/>
                  <a:pt x="847534" y="2519446"/>
                  <a:pt x="835760" y="2507672"/>
                </a:cubicBezTo>
                <a:cubicBezTo>
                  <a:pt x="821905" y="2493818"/>
                  <a:pt x="806225" y="2481575"/>
                  <a:pt x="794196" y="2466109"/>
                </a:cubicBezTo>
                <a:cubicBezTo>
                  <a:pt x="773750" y="2439822"/>
                  <a:pt x="738778" y="2382982"/>
                  <a:pt x="738778" y="2382982"/>
                </a:cubicBezTo>
                <a:cubicBezTo>
                  <a:pt x="713379" y="2306782"/>
                  <a:pt x="740185" y="2375050"/>
                  <a:pt x="697215" y="2299854"/>
                </a:cubicBezTo>
                <a:cubicBezTo>
                  <a:pt x="682728" y="2274503"/>
                  <a:pt x="664296" y="2225373"/>
                  <a:pt x="641796" y="2202872"/>
                </a:cubicBezTo>
                <a:cubicBezTo>
                  <a:pt x="630022" y="2191098"/>
                  <a:pt x="614087" y="2184399"/>
                  <a:pt x="600233" y="2175163"/>
                </a:cubicBezTo>
                <a:cubicBezTo>
                  <a:pt x="590997" y="2161309"/>
                  <a:pt x="584298" y="2145374"/>
                  <a:pt x="572524" y="2133600"/>
                </a:cubicBezTo>
                <a:cubicBezTo>
                  <a:pt x="566250" y="2127326"/>
                  <a:pt x="491274" y="2072193"/>
                  <a:pt x="475542" y="2064327"/>
                </a:cubicBezTo>
                <a:cubicBezTo>
                  <a:pt x="462480" y="2057796"/>
                  <a:pt x="447833" y="2055090"/>
                  <a:pt x="433978" y="2050472"/>
                </a:cubicBezTo>
                <a:cubicBezTo>
                  <a:pt x="371761" y="1988255"/>
                  <a:pt x="411004" y="2015106"/>
                  <a:pt x="309287" y="1981200"/>
                </a:cubicBezTo>
                <a:lnTo>
                  <a:pt x="267724" y="1967345"/>
                </a:lnTo>
                <a:cubicBezTo>
                  <a:pt x="258488" y="1953491"/>
                  <a:pt x="250417" y="1938784"/>
                  <a:pt x="240015" y="1925782"/>
                </a:cubicBezTo>
                <a:cubicBezTo>
                  <a:pt x="217452" y="1897579"/>
                  <a:pt x="201604" y="1890938"/>
                  <a:pt x="170742" y="1870363"/>
                </a:cubicBezTo>
                <a:cubicBezTo>
                  <a:pt x="152269" y="1842654"/>
                  <a:pt x="135305" y="1813878"/>
                  <a:pt x="115324" y="1787236"/>
                </a:cubicBezTo>
                <a:cubicBezTo>
                  <a:pt x="101469" y="1768763"/>
                  <a:pt x="87002" y="1750735"/>
                  <a:pt x="73760" y="1731818"/>
                </a:cubicBezTo>
                <a:cubicBezTo>
                  <a:pt x="54662" y="1704536"/>
                  <a:pt x="18342" y="1648691"/>
                  <a:pt x="18342" y="1648691"/>
                </a:cubicBezTo>
                <a:cubicBezTo>
                  <a:pt x="1072" y="1579611"/>
                  <a:pt x="-12391" y="1553098"/>
                  <a:pt x="18342" y="1468582"/>
                </a:cubicBezTo>
                <a:cubicBezTo>
                  <a:pt x="24032" y="1452933"/>
                  <a:pt x="46903" y="1451274"/>
                  <a:pt x="59905" y="1440872"/>
                </a:cubicBezTo>
                <a:cubicBezTo>
                  <a:pt x="128991" y="1385603"/>
                  <a:pt x="28888" y="1432739"/>
                  <a:pt x="170742" y="1385454"/>
                </a:cubicBezTo>
                <a:lnTo>
                  <a:pt x="170742" y="1385454"/>
                </a:lnTo>
                <a:cubicBezTo>
                  <a:pt x="224456" y="1349644"/>
                  <a:pt x="196508" y="1363010"/>
                  <a:pt x="253869" y="1343891"/>
                </a:cubicBezTo>
                <a:cubicBezTo>
                  <a:pt x="281578" y="1325418"/>
                  <a:pt x="313447" y="1312020"/>
                  <a:pt x="336996" y="1288472"/>
                </a:cubicBezTo>
                <a:cubicBezTo>
                  <a:pt x="390334" y="1235135"/>
                  <a:pt x="362257" y="1257777"/>
                  <a:pt x="420124" y="1219200"/>
                </a:cubicBezTo>
                <a:cubicBezTo>
                  <a:pt x="424742" y="1205345"/>
                  <a:pt x="431366" y="1192004"/>
                  <a:pt x="433978" y="1177636"/>
                </a:cubicBezTo>
                <a:cubicBezTo>
                  <a:pt x="440638" y="1141004"/>
                  <a:pt x="416853" y="1087453"/>
                  <a:pt x="447833" y="1066800"/>
                </a:cubicBezTo>
                <a:cubicBezTo>
                  <a:pt x="472135" y="1050599"/>
                  <a:pt x="469814" y="1121286"/>
                  <a:pt x="475542" y="1149927"/>
                </a:cubicBezTo>
                <a:cubicBezTo>
                  <a:pt x="480953" y="1176983"/>
                  <a:pt x="499526" y="1284748"/>
                  <a:pt x="517105" y="1302327"/>
                </a:cubicBezTo>
                <a:cubicBezTo>
                  <a:pt x="540196" y="1325418"/>
                  <a:pt x="559207" y="1353486"/>
                  <a:pt x="586378" y="1371600"/>
                </a:cubicBezTo>
                <a:cubicBezTo>
                  <a:pt x="655113" y="1417423"/>
                  <a:pt x="616168" y="1387535"/>
                  <a:pt x="697215" y="1468582"/>
                </a:cubicBezTo>
                <a:cubicBezTo>
                  <a:pt x="711069" y="1482436"/>
                  <a:pt x="720190" y="1503949"/>
                  <a:pt x="738778" y="1510145"/>
                </a:cubicBezTo>
                <a:lnTo>
                  <a:pt x="821905" y="1537854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gura a mano libera 3"/>
          <p:cNvSpPr/>
          <p:nvPr/>
        </p:nvSpPr>
        <p:spPr>
          <a:xfrm>
            <a:off x="4765964" y="2396836"/>
            <a:ext cx="484909" cy="665019"/>
          </a:xfrm>
          <a:custGeom>
            <a:avLst/>
            <a:gdLst>
              <a:gd name="connsiteX0" fmla="*/ 484909 w 484909"/>
              <a:gd name="connsiteY0" fmla="*/ 0 h 665019"/>
              <a:gd name="connsiteX1" fmla="*/ 429491 w 484909"/>
              <a:gd name="connsiteY1" fmla="*/ 69273 h 665019"/>
              <a:gd name="connsiteX2" fmla="*/ 401781 w 484909"/>
              <a:gd name="connsiteY2" fmla="*/ 96982 h 665019"/>
              <a:gd name="connsiteX3" fmla="*/ 318654 w 484909"/>
              <a:gd name="connsiteY3" fmla="*/ 207819 h 665019"/>
              <a:gd name="connsiteX4" fmla="*/ 304800 w 484909"/>
              <a:gd name="connsiteY4" fmla="*/ 249382 h 665019"/>
              <a:gd name="connsiteX5" fmla="*/ 249381 w 484909"/>
              <a:gd name="connsiteY5" fmla="*/ 332509 h 665019"/>
              <a:gd name="connsiteX6" fmla="*/ 207818 w 484909"/>
              <a:gd name="connsiteY6" fmla="*/ 415637 h 665019"/>
              <a:gd name="connsiteX7" fmla="*/ 180109 w 484909"/>
              <a:gd name="connsiteY7" fmla="*/ 498764 h 665019"/>
              <a:gd name="connsiteX8" fmla="*/ 166254 w 484909"/>
              <a:gd name="connsiteY8" fmla="*/ 540328 h 665019"/>
              <a:gd name="connsiteX9" fmla="*/ 110836 w 484909"/>
              <a:gd name="connsiteY9" fmla="*/ 623455 h 665019"/>
              <a:gd name="connsiteX10" fmla="*/ 83127 w 484909"/>
              <a:gd name="connsiteY10" fmla="*/ 665019 h 665019"/>
              <a:gd name="connsiteX11" fmla="*/ 27709 w 484909"/>
              <a:gd name="connsiteY11" fmla="*/ 651164 h 665019"/>
              <a:gd name="connsiteX12" fmla="*/ 13854 w 484909"/>
              <a:gd name="connsiteY12" fmla="*/ 609600 h 665019"/>
              <a:gd name="connsiteX13" fmla="*/ 0 w 484909"/>
              <a:gd name="connsiteY13" fmla="*/ 595746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4909" h="665019">
                <a:moveTo>
                  <a:pt x="484909" y="0"/>
                </a:moveTo>
                <a:cubicBezTo>
                  <a:pt x="466436" y="23091"/>
                  <a:pt x="448736" y="46821"/>
                  <a:pt x="429491" y="69273"/>
                </a:cubicBezTo>
                <a:cubicBezTo>
                  <a:pt x="420990" y="79191"/>
                  <a:pt x="409618" y="86532"/>
                  <a:pt x="401781" y="96982"/>
                </a:cubicBezTo>
                <a:cubicBezTo>
                  <a:pt x="307778" y="222318"/>
                  <a:pt x="382203" y="144267"/>
                  <a:pt x="318654" y="207819"/>
                </a:cubicBezTo>
                <a:cubicBezTo>
                  <a:pt x="314036" y="221673"/>
                  <a:pt x="311892" y="236616"/>
                  <a:pt x="304800" y="249382"/>
                </a:cubicBezTo>
                <a:cubicBezTo>
                  <a:pt x="288627" y="278493"/>
                  <a:pt x="249381" y="332509"/>
                  <a:pt x="249381" y="332509"/>
                </a:cubicBezTo>
                <a:cubicBezTo>
                  <a:pt x="198860" y="484078"/>
                  <a:pt x="279431" y="254508"/>
                  <a:pt x="207818" y="415637"/>
                </a:cubicBezTo>
                <a:cubicBezTo>
                  <a:pt x="195956" y="442327"/>
                  <a:pt x="189345" y="471055"/>
                  <a:pt x="180109" y="498764"/>
                </a:cubicBezTo>
                <a:cubicBezTo>
                  <a:pt x="175491" y="512619"/>
                  <a:pt x="174355" y="528177"/>
                  <a:pt x="166254" y="540328"/>
                </a:cubicBezTo>
                <a:lnTo>
                  <a:pt x="110836" y="623455"/>
                </a:lnTo>
                <a:lnTo>
                  <a:pt x="83127" y="665019"/>
                </a:lnTo>
                <a:cubicBezTo>
                  <a:pt x="64654" y="660401"/>
                  <a:pt x="42578" y="663059"/>
                  <a:pt x="27709" y="651164"/>
                </a:cubicBezTo>
                <a:cubicBezTo>
                  <a:pt x="16305" y="642041"/>
                  <a:pt x="20385" y="622662"/>
                  <a:pt x="13854" y="609600"/>
                </a:cubicBezTo>
                <a:cubicBezTo>
                  <a:pt x="10933" y="603759"/>
                  <a:pt x="4618" y="600364"/>
                  <a:pt x="0" y="595746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 5"/>
          <p:cNvSpPr/>
          <p:nvPr/>
        </p:nvSpPr>
        <p:spPr>
          <a:xfrm>
            <a:off x="4835236" y="997527"/>
            <a:ext cx="1911928" cy="2272146"/>
          </a:xfrm>
          <a:custGeom>
            <a:avLst/>
            <a:gdLst>
              <a:gd name="connsiteX0" fmla="*/ 0 w 1911928"/>
              <a:gd name="connsiteY0" fmla="*/ 0 h 2272146"/>
              <a:gd name="connsiteX1" fmla="*/ 69273 w 1911928"/>
              <a:gd name="connsiteY1" fmla="*/ 55418 h 2272146"/>
              <a:gd name="connsiteX2" fmla="*/ 110837 w 1911928"/>
              <a:gd name="connsiteY2" fmla="*/ 69273 h 2272146"/>
              <a:gd name="connsiteX3" fmla="*/ 166255 w 1911928"/>
              <a:gd name="connsiteY3" fmla="*/ 110837 h 2272146"/>
              <a:gd name="connsiteX4" fmla="*/ 249382 w 1911928"/>
              <a:gd name="connsiteY4" fmla="*/ 180109 h 2272146"/>
              <a:gd name="connsiteX5" fmla="*/ 263237 w 1911928"/>
              <a:gd name="connsiteY5" fmla="*/ 221673 h 2272146"/>
              <a:gd name="connsiteX6" fmla="*/ 263237 w 1911928"/>
              <a:gd name="connsiteY6" fmla="*/ 457200 h 2272146"/>
              <a:gd name="connsiteX7" fmla="*/ 332509 w 1911928"/>
              <a:gd name="connsiteY7" fmla="*/ 540328 h 2272146"/>
              <a:gd name="connsiteX8" fmla="*/ 415637 w 1911928"/>
              <a:gd name="connsiteY8" fmla="*/ 568037 h 2272146"/>
              <a:gd name="connsiteX9" fmla="*/ 498764 w 1911928"/>
              <a:gd name="connsiteY9" fmla="*/ 595746 h 2272146"/>
              <a:gd name="connsiteX10" fmla="*/ 623455 w 1911928"/>
              <a:gd name="connsiteY10" fmla="*/ 665018 h 2272146"/>
              <a:gd name="connsiteX11" fmla="*/ 831273 w 1911928"/>
              <a:gd name="connsiteY11" fmla="*/ 678873 h 2272146"/>
              <a:gd name="connsiteX12" fmla="*/ 858982 w 1911928"/>
              <a:gd name="connsiteY12" fmla="*/ 762000 h 2272146"/>
              <a:gd name="connsiteX13" fmla="*/ 942109 w 1911928"/>
              <a:gd name="connsiteY13" fmla="*/ 789709 h 2272146"/>
              <a:gd name="connsiteX14" fmla="*/ 983673 w 1911928"/>
              <a:gd name="connsiteY14" fmla="*/ 817418 h 2272146"/>
              <a:gd name="connsiteX15" fmla="*/ 1039091 w 1911928"/>
              <a:gd name="connsiteY15" fmla="*/ 831273 h 2272146"/>
              <a:gd name="connsiteX16" fmla="*/ 1149928 w 1911928"/>
              <a:gd name="connsiteY16" fmla="*/ 858982 h 2272146"/>
              <a:gd name="connsiteX17" fmla="*/ 1302328 w 1911928"/>
              <a:gd name="connsiteY17" fmla="*/ 831273 h 2272146"/>
              <a:gd name="connsiteX18" fmla="*/ 1343891 w 1911928"/>
              <a:gd name="connsiteY18" fmla="*/ 803564 h 2272146"/>
              <a:gd name="connsiteX19" fmla="*/ 1427019 w 1911928"/>
              <a:gd name="connsiteY19" fmla="*/ 775855 h 2272146"/>
              <a:gd name="connsiteX20" fmla="*/ 1468582 w 1911928"/>
              <a:gd name="connsiteY20" fmla="*/ 762000 h 2272146"/>
              <a:gd name="connsiteX21" fmla="*/ 1579419 w 1911928"/>
              <a:gd name="connsiteY21" fmla="*/ 734291 h 2272146"/>
              <a:gd name="connsiteX22" fmla="*/ 1634837 w 1911928"/>
              <a:gd name="connsiteY22" fmla="*/ 720437 h 2272146"/>
              <a:gd name="connsiteX23" fmla="*/ 1787237 w 1911928"/>
              <a:gd name="connsiteY23" fmla="*/ 734291 h 2272146"/>
              <a:gd name="connsiteX24" fmla="*/ 1828800 w 1911928"/>
              <a:gd name="connsiteY24" fmla="*/ 748146 h 2272146"/>
              <a:gd name="connsiteX25" fmla="*/ 1856509 w 1911928"/>
              <a:gd name="connsiteY25" fmla="*/ 789709 h 2272146"/>
              <a:gd name="connsiteX26" fmla="*/ 1884219 w 1911928"/>
              <a:gd name="connsiteY26" fmla="*/ 886691 h 2272146"/>
              <a:gd name="connsiteX27" fmla="*/ 1911928 w 1911928"/>
              <a:gd name="connsiteY27" fmla="*/ 928255 h 2272146"/>
              <a:gd name="connsiteX28" fmla="*/ 1898073 w 1911928"/>
              <a:gd name="connsiteY28" fmla="*/ 1316182 h 2272146"/>
              <a:gd name="connsiteX29" fmla="*/ 1856509 w 1911928"/>
              <a:gd name="connsiteY29" fmla="*/ 1357746 h 2272146"/>
              <a:gd name="connsiteX30" fmla="*/ 1773382 w 1911928"/>
              <a:gd name="connsiteY30" fmla="*/ 1413164 h 2272146"/>
              <a:gd name="connsiteX31" fmla="*/ 1731819 w 1911928"/>
              <a:gd name="connsiteY31" fmla="*/ 1427018 h 2272146"/>
              <a:gd name="connsiteX32" fmla="*/ 1620982 w 1911928"/>
              <a:gd name="connsiteY32" fmla="*/ 1454728 h 2272146"/>
              <a:gd name="connsiteX33" fmla="*/ 1579419 w 1911928"/>
              <a:gd name="connsiteY33" fmla="*/ 1468582 h 2272146"/>
              <a:gd name="connsiteX34" fmla="*/ 1496291 w 1911928"/>
              <a:gd name="connsiteY34" fmla="*/ 1537855 h 2272146"/>
              <a:gd name="connsiteX35" fmla="*/ 1468582 w 1911928"/>
              <a:gd name="connsiteY35" fmla="*/ 1579418 h 2272146"/>
              <a:gd name="connsiteX36" fmla="*/ 1427019 w 1911928"/>
              <a:gd name="connsiteY36" fmla="*/ 1607128 h 2272146"/>
              <a:gd name="connsiteX37" fmla="*/ 1399309 w 1911928"/>
              <a:gd name="connsiteY37" fmla="*/ 1634837 h 2272146"/>
              <a:gd name="connsiteX38" fmla="*/ 1385455 w 1911928"/>
              <a:gd name="connsiteY38" fmla="*/ 1676400 h 2272146"/>
              <a:gd name="connsiteX39" fmla="*/ 1357746 w 1911928"/>
              <a:gd name="connsiteY39" fmla="*/ 1717964 h 2272146"/>
              <a:gd name="connsiteX40" fmla="*/ 1371600 w 1911928"/>
              <a:gd name="connsiteY40" fmla="*/ 1925782 h 2272146"/>
              <a:gd name="connsiteX41" fmla="*/ 1399309 w 1911928"/>
              <a:gd name="connsiteY41" fmla="*/ 1967346 h 2272146"/>
              <a:gd name="connsiteX42" fmla="*/ 1413164 w 1911928"/>
              <a:gd name="connsiteY42" fmla="*/ 2008909 h 2272146"/>
              <a:gd name="connsiteX43" fmla="*/ 1468582 w 1911928"/>
              <a:gd name="connsiteY43" fmla="*/ 2092037 h 2272146"/>
              <a:gd name="connsiteX44" fmla="*/ 1496291 w 1911928"/>
              <a:gd name="connsiteY44" fmla="*/ 2133600 h 2272146"/>
              <a:gd name="connsiteX45" fmla="*/ 1454728 w 1911928"/>
              <a:gd name="connsiteY45" fmla="*/ 2272146 h 227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11928" h="2272146">
                <a:moveTo>
                  <a:pt x="0" y="0"/>
                </a:moveTo>
                <a:cubicBezTo>
                  <a:pt x="23091" y="18473"/>
                  <a:pt x="44197" y="39746"/>
                  <a:pt x="69273" y="55418"/>
                </a:cubicBezTo>
                <a:cubicBezTo>
                  <a:pt x="81657" y="63158"/>
                  <a:pt x="98157" y="62027"/>
                  <a:pt x="110837" y="69273"/>
                </a:cubicBezTo>
                <a:cubicBezTo>
                  <a:pt x="130885" y="80729"/>
                  <a:pt x="147465" y="97416"/>
                  <a:pt x="166255" y="110837"/>
                </a:cubicBezTo>
                <a:cubicBezTo>
                  <a:pt x="233768" y="159061"/>
                  <a:pt x="184694" y="115421"/>
                  <a:pt x="249382" y="180109"/>
                </a:cubicBezTo>
                <a:cubicBezTo>
                  <a:pt x="254000" y="193964"/>
                  <a:pt x="263237" y="207069"/>
                  <a:pt x="263237" y="221673"/>
                </a:cubicBezTo>
                <a:cubicBezTo>
                  <a:pt x="263237" y="330091"/>
                  <a:pt x="231965" y="363385"/>
                  <a:pt x="263237" y="457200"/>
                </a:cubicBezTo>
                <a:cubicBezTo>
                  <a:pt x="269900" y="477190"/>
                  <a:pt x="316725" y="531559"/>
                  <a:pt x="332509" y="540328"/>
                </a:cubicBezTo>
                <a:cubicBezTo>
                  <a:pt x="358042" y="554513"/>
                  <a:pt x="387928" y="558801"/>
                  <a:pt x="415637" y="568037"/>
                </a:cubicBezTo>
                <a:cubicBezTo>
                  <a:pt x="415641" y="568038"/>
                  <a:pt x="498761" y="595744"/>
                  <a:pt x="498764" y="595746"/>
                </a:cubicBezTo>
                <a:cubicBezTo>
                  <a:pt x="527318" y="614782"/>
                  <a:pt x="579559" y="660141"/>
                  <a:pt x="623455" y="665018"/>
                </a:cubicBezTo>
                <a:cubicBezTo>
                  <a:pt x="692457" y="672685"/>
                  <a:pt x="762000" y="674255"/>
                  <a:pt x="831273" y="678873"/>
                </a:cubicBezTo>
                <a:cubicBezTo>
                  <a:pt x="840509" y="706582"/>
                  <a:pt x="831273" y="752764"/>
                  <a:pt x="858982" y="762000"/>
                </a:cubicBezTo>
                <a:lnTo>
                  <a:pt x="942109" y="789709"/>
                </a:lnTo>
                <a:cubicBezTo>
                  <a:pt x="955964" y="798945"/>
                  <a:pt x="968368" y="810859"/>
                  <a:pt x="983673" y="817418"/>
                </a:cubicBezTo>
                <a:cubicBezTo>
                  <a:pt x="1001175" y="824919"/>
                  <a:pt x="1020503" y="827142"/>
                  <a:pt x="1039091" y="831273"/>
                </a:cubicBezTo>
                <a:cubicBezTo>
                  <a:pt x="1139408" y="853566"/>
                  <a:pt x="1075653" y="834225"/>
                  <a:pt x="1149928" y="858982"/>
                </a:cubicBezTo>
                <a:cubicBezTo>
                  <a:pt x="1188139" y="854206"/>
                  <a:pt x="1259612" y="852631"/>
                  <a:pt x="1302328" y="831273"/>
                </a:cubicBezTo>
                <a:cubicBezTo>
                  <a:pt x="1317221" y="823826"/>
                  <a:pt x="1328675" y="810327"/>
                  <a:pt x="1343891" y="803564"/>
                </a:cubicBezTo>
                <a:cubicBezTo>
                  <a:pt x="1370582" y="791701"/>
                  <a:pt x="1399310" y="785092"/>
                  <a:pt x="1427019" y="775855"/>
                </a:cubicBezTo>
                <a:cubicBezTo>
                  <a:pt x="1440873" y="771237"/>
                  <a:pt x="1454414" y="765542"/>
                  <a:pt x="1468582" y="762000"/>
                </a:cubicBezTo>
                <a:lnTo>
                  <a:pt x="1579419" y="734291"/>
                </a:lnTo>
                <a:lnTo>
                  <a:pt x="1634837" y="720437"/>
                </a:lnTo>
                <a:cubicBezTo>
                  <a:pt x="1685637" y="725055"/>
                  <a:pt x="1736740" y="727077"/>
                  <a:pt x="1787237" y="734291"/>
                </a:cubicBezTo>
                <a:cubicBezTo>
                  <a:pt x="1801694" y="736356"/>
                  <a:pt x="1817396" y="739023"/>
                  <a:pt x="1828800" y="748146"/>
                </a:cubicBezTo>
                <a:cubicBezTo>
                  <a:pt x="1841802" y="758548"/>
                  <a:pt x="1847273" y="775855"/>
                  <a:pt x="1856509" y="789709"/>
                </a:cubicBezTo>
                <a:cubicBezTo>
                  <a:pt x="1860949" y="807468"/>
                  <a:pt x="1874280" y="866813"/>
                  <a:pt x="1884219" y="886691"/>
                </a:cubicBezTo>
                <a:cubicBezTo>
                  <a:pt x="1891666" y="901584"/>
                  <a:pt x="1902692" y="914400"/>
                  <a:pt x="1911928" y="928255"/>
                </a:cubicBezTo>
                <a:cubicBezTo>
                  <a:pt x="1907310" y="1057564"/>
                  <a:pt x="1914632" y="1187854"/>
                  <a:pt x="1898073" y="1316182"/>
                </a:cubicBezTo>
                <a:cubicBezTo>
                  <a:pt x="1895566" y="1335614"/>
                  <a:pt x="1871975" y="1345717"/>
                  <a:pt x="1856509" y="1357746"/>
                </a:cubicBezTo>
                <a:cubicBezTo>
                  <a:pt x="1830222" y="1378192"/>
                  <a:pt x="1804975" y="1402633"/>
                  <a:pt x="1773382" y="1413164"/>
                </a:cubicBezTo>
                <a:cubicBezTo>
                  <a:pt x="1759528" y="1417782"/>
                  <a:pt x="1745908" y="1423175"/>
                  <a:pt x="1731819" y="1427018"/>
                </a:cubicBezTo>
                <a:cubicBezTo>
                  <a:pt x="1695078" y="1437038"/>
                  <a:pt x="1657111" y="1442685"/>
                  <a:pt x="1620982" y="1454728"/>
                </a:cubicBezTo>
                <a:lnTo>
                  <a:pt x="1579419" y="1468582"/>
                </a:lnTo>
                <a:cubicBezTo>
                  <a:pt x="1538550" y="1495828"/>
                  <a:pt x="1529628" y="1497851"/>
                  <a:pt x="1496291" y="1537855"/>
                </a:cubicBezTo>
                <a:cubicBezTo>
                  <a:pt x="1485631" y="1550647"/>
                  <a:pt x="1480356" y="1567644"/>
                  <a:pt x="1468582" y="1579418"/>
                </a:cubicBezTo>
                <a:cubicBezTo>
                  <a:pt x="1456808" y="1591192"/>
                  <a:pt x="1440021" y="1596726"/>
                  <a:pt x="1427019" y="1607128"/>
                </a:cubicBezTo>
                <a:cubicBezTo>
                  <a:pt x="1416819" y="1615288"/>
                  <a:pt x="1408546" y="1625601"/>
                  <a:pt x="1399309" y="1634837"/>
                </a:cubicBezTo>
                <a:cubicBezTo>
                  <a:pt x="1394691" y="1648691"/>
                  <a:pt x="1391986" y="1663338"/>
                  <a:pt x="1385455" y="1676400"/>
                </a:cubicBezTo>
                <a:cubicBezTo>
                  <a:pt x="1378008" y="1691293"/>
                  <a:pt x="1358670" y="1701338"/>
                  <a:pt x="1357746" y="1717964"/>
                </a:cubicBezTo>
                <a:cubicBezTo>
                  <a:pt x="1353895" y="1787284"/>
                  <a:pt x="1360187" y="1857300"/>
                  <a:pt x="1371600" y="1925782"/>
                </a:cubicBezTo>
                <a:cubicBezTo>
                  <a:pt x="1374337" y="1942207"/>
                  <a:pt x="1391862" y="1952453"/>
                  <a:pt x="1399309" y="1967346"/>
                </a:cubicBezTo>
                <a:cubicBezTo>
                  <a:pt x="1405840" y="1980408"/>
                  <a:pt x="1406072" y="1996143"/>
                  <a:pt x="1413164" y="2008909"/>
                </a:cubicBezTo>
                <a:cubicBezTo>
                  <a:pt x="1429337" y="2038020"/>
                  <a:pt x="1450109" y="2064328"/>
                  <a:pt x="1468582" y="2092037"/>
                </a:cubicBezTo>
                <a:lnTo>
                  <a:pt x="1496291" y="2133600"/>
                </a:lnTo>
                <a:cubicBezTo>
                  <a:pt x="1480817" y="2257398"/>
                  <a:pt x="1508765" y="2218109"/>
                  <a:pt x="1454728" y="227214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6110143" y="3269673"/>
            <a:ext cx="216445" cy="2307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 9"/>
          <p:cNvSpPr/>
          <p:nvPr/>
        </p:nvSpPr>
        <p:spPr>
          <a:xfrm>
            <a:off x="4752109" y="2992582"/>
            <a:ext cx="1399309" cy="540327"/>
          </a:xfrm>
          <a:custGeom>
            <a:avLst/>
            <a:gdLst>
              <a:gd name="connsiteX0" fmla="*/ 1399309 w 1399309"/>
              <a:gd name="connsiteY0" fmla="*/ 512618 h 540327"/>
              <a:gd name="connsiteX1" fmla="*/ 1302327 w 1399309"/>
              <a:gd name="connsiteY1" fmla="*/ 526473 h 540327"/>
              <a:gd name="connsiteX2" fmla="*/ 1219200 w 1399309"/>
              <a:gd name="connsiteY2" fmla="*/ 540327 h 540327"/>
              <a:gd name="connsiteX3" fmla="*/ 914400 w 1399309"/>
              <a:gd name="connsiteY3" fmla="*/ 526473 h 540327"/>
              <a:gd name="connsiteX4" fmla="*/ 845127 w 1399309"/>
              <a:gd name="connsiteY4" fmla="*/ 457200 h 540327"/>
              <a:gd name="connsiteX5" fmla="*/ 803564 w 1399309"/>
              <a:gd name="connsiteY5" fmla="*/ 415636 h 540327"/>
              <a:gd name="connsiteX6" fmla="*/ 665018 w 1399309"/>
              <a:gd name="connsiteY6" fmla="*/ 332509 h 540327"/>
              <a:gd name="connsiteX7" fmla="*/ 526473 w 1399309"/>
              <a:gd name="connsiteY7" fmla="*/ 290945 h 540327"/>
              <a:gd name="connsiteX8" fmla="*/ 443346 w 1399309"/>
              <a:gd name="connsiteY8" fmla="*/ 221673 h 540327"/>
              <a:gd name="connsiteX9" fmla="*/ 374073 w 1399309"/>
              <a:gd name="connsiteY9" fmla="*/ 138545 h 540327"/>
              <a:gd name="connsiteX10" fmla="*/ 332509 w 1399309"/>
              <a:gd name="connsiteY10" fmla="*/ 124691 h 540327"/>
              <a:gd name="connsiteX11" fmla="*/ 290946 w 1399309"/>
              <a:gd name="connsiteY11" fmla="*/ 96982 h 540327"/>
              <a:gd name="connsiteX12" fmla="*/ 138546 w 1399309"/>
              <a:gd name="connsiteY12" fmla="*/ 55418 h 540327"/>
              <a:gd name="connsiteX13" fmla="*/ 83127 w 1399309"/>
              <a:gd name="connsiteY13" fmla="*/ 41563 h 540327"/>
              <a:gd name="connsiteX14" fmla="*/ 41564 w 1399309"/>
              <a:gd name="connsiteY14" fmla="*/ 13854 h 540327"/>
              <a:gd name="connsiteX15" fmla="*/ 0 w 1399309"/>
              <a:gd name="connsiteY15" fmla="*/ 0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99309" h="540327">
                <a:moveTo>
                  <a:pt x="1399309" y="512618"/>
                </a:moveTo>
                <a:lnTo>
                  <a:pt x="1302327" y="526473"/>
                </a:lnTo>
                <a:cubicBezTo>
                  <a:pt x="1274562" y="530744"/>
                  <a:pt x="1247291" y="540327"/>
                  <a:pt x="1219200" y="540327"/>
                </a:cubicBezTo>
                <a:cubicBezTo>
                  <a:pt x="1117495" y="540327"/>
                  <a:pt x="1016000" y="531091"/>
                  <a:pt x="914400" y="526473"/>
                </a:cubicBezTo>
                <a:lnTo>
                  <a:pt x="845127" y="457200"/>
                </a:lnTo>
                <a:cubicBezTo>
                  <a:pt x="831273" y="443345"/>
                  <a:pt x="819867" y="426504"/>
                  <a:pt x="803564" y="415636"/>
                </a:cubicBezTo>
                <a:cubicBezTo>
                  <a:pt x="762133" y="388016"/>
                  <a:pt x="713706" y="350767"/>
                  <a:pt x="665018" y="332509"/>
                </a:cubicBezTo>
                <a:cubicBezTo>
                  <a:pt x="620764" y="315913"/>
                  <a:pt x="567075" y="318013"/>
                  <a:pt x="526473" y="290945"/>
                </a:cubicBezTo>
                <a:cubicBezTo>
                  <a:pt x="485604" y="263699"/>
                  <a:pt x="476683" y="261677"/>
                  <a:pt x="443346" y="221673"/>
                </a:cubicBezTo>
                <a:cubicBezTo>
                  <a:pt x="411402" y="183340"/>
                  <a:pt x="419604" y="168899"/>
                  <a:pt x="374073" y="138545"/>
                </a:cubicBezTo>
                <a:cubicBezTo>
                  <a:pt x="361922" y="130444"/>
                  <a:pt x="346364" y="129309"/>
                  <a:pt x="332509" y="124691"/>
                </a:cubicBezTo>
                <a:cubicBezTo>
                  <a:pt x="318655" y="115455"/>
                  <a:pt x="306162" y="103745"/>
                  <a:pt x="290946" y="96982"/>
                </a:cubicBezTo>
                <a:cubicBezTo>
                  <a:pt x="226071" y="68149"/>
                  <a:pt x="203733" y="69904"/>
                  <a:pt x="138546" y="55418"/>
                </a:cubicBezTo>
                <a:cubicBezTo>
                  <a:pt x="119958" y="51287"/>
                  <a:pt x="101600" y="46181"/>
                  <a:pt x="83127" y="41563"/>
                </a:cubicBezTo>
                <a:cubicBezTo>
                  <a:pt x="69273" y="32327"/>
                  <a:pt x="56457" y="21300"/>
                  <a:pt x="41564" y="13854"/>
                </a:cubicBezTo>
                <a:cubicBezTo>
                  <a:pt x="28502" y="7323"/>
                  <a:pt x="0" y="0"/>
                  <a:pt x="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 10"/>
          <p:cNvSpPr/>
          <p:nvPr/>
        </p:nvSpPr>
        <p:spPr>
          <a:xfrm>
            <a:off x="4432964" y="1330036"/>
            <a:ext cx="305291" cy="1551709"/>
          </a:xfrm>
          <a:custGeom>
            <a:avLst/>
            <a:gdLst>
              <a:gd name="connsiteX0" fmla="*/ 28200 w 305291"/>
              <a:gd name="connsiteY0" fmla="*/ 0 h 1551709"/>
              <a:gd name="connsiteX1" fmla="*/ 491 w 305291"/>
              <a:gd name="connsiteY1" fmla="*/ 69273 h 1551709"/>
              <a:gd name="connsiteX2" fmla="*/ 14345 w 305291"/>
              <a:gd name="connsiteY2" fmla="*/ 193964 h 1551709"/>
              <a:gd name="connsiteX3" fmla="*/ 42054 w 305291"/>
              <a:gd name="connsiteY3" fmla="*/ 332509 h 1551709"/>
              <a:gd name="connsiteX4" fmla="*/ 55909 w 305291"/>
              <a:gd name="connsiteY4" fmla="*/ 374073 h 1551709"/>
              <a:gd name="connsiteX5" fmla="*/ 69763 w 305291"/>
              <a:gd name="connsiteY5" fmla="*/ 526473 h 1551709"/>
              <a:gd name="connsiteX6" fmla="*/ 83618 w 305291"/>
              <a:gd name="connsiteY6" fmla="*/ 568037 h 1551709"/>
              <a:gd name="connsiteX7" fmla="*/ 97472 w 305291"/>
              <a:gd name="connsiteY7" fmla="*/ 665019 h 1551709"/>
              <a:gd name="connsiteX8" fmla="*/ 125181 w 305291"/>
              <a:gd name="connsiteY8" fmla="*/ 775855 h 1551709"/>
              <a:gd name="connsiteX9" fmla="*/ 152891 w 305291"/>
              <a:gd name="connsiteY9" fmla="*/ 831273 h 1551709"/>
              <a:gd name="connsiteX10" fmla="*/ 194454 w 305291"/>
              <a:gd name="connsiteY10" fmla="*/ 955964 h 1551709"/>
              <a:gd name="connsiteX11" fmla="*/ 208309 w 305291"/>
              <a:gd name="connsiteY11" fmla="*/ 997528 h 1551709"/>
              <a:gd name="connsiteX12" fmla="*/ 236018 w 305291"/>
              <a:gd name="connsiteY12" fmla="*/ 1039091 h 1551709"/>
              <a:gd name="connsiteX13" fmla="*/ 249872 w 305291"/>
              <a:gd name="connsiteY13" fmla="*/ 1080655 h 1551709"/>
              <a:gd name="connsiteX14" fmla="*/ 277581 w 305291"/>
              <a:gd name="connsiteY14" fmla="*/ 1122219 h 1551709"/>
              <a:gd name="connsiteX15" fmla="*/ 305291 w 305291"/>
              <a:gd name="connsiteY15" fmla="*/ 1205346 h 1551709"/>
              <a:gd name="connsiteX16" fmla="*/ 291436 w 305291"/>
              <a:gd name="connsiteY16" fmla="*/ 1551709 h 155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291" h="1551709">
                <a:moveTo>
                  <a:pt x="28200" y="0"/>
                </a:moveTo>
                <a:cubicBezTo>
                  <a:pt x="18964" y="23091"/>
                  <a:pt x="2263" y="44466"/>
                  <a:pt x="491" y="69273"/>
                </a:cubicBezTo>
                <a:cubicBezTo>
                  <a:pt x="-2489" y="110986"/>
                  <a:pt x="8818" y="152511"/>
                  <a:pt x="14345" y="193964"/>
                </a:cubicBezTo>
                <a:cubicBezTo>
                  <a:pt x="21148" y="244985"/>
                  <a:pt x="28289" y="284332"/>
                  <a:pt x="42054" y="332509"/>
                </a:cubicBezTo>
                <a:cubicBezTo>
                  <a:pt x="46066" y="346551"/>
                  <a:pt x="51291" y="360218"/>
                  <a:pt x="55909" y="374073"/>
                </a:cubicBezTo>
                <a:cubicBezTo>
                  <a:pt x="60527" y="424873"/>
                  <a:pt x="62549" y="475976"/>
                  <a:pt x="69763" y="526473"/>
                </a:cubicBezTo>
                <a:cubicBezTo>
                  <a:pt x="71828" y="540930"/>
                  <a:pt x="80754" y="553716"/>
                  <a:pt x="83618" y="568037"/>
                </a:cubicBezTo>
                <a:cubicBezTo>
                  <a:pt x="90022" y="600058"/>
                  <a:pt x="91068" y="632998"/>
                  <a:pt x="97472" y="665019"/>
                </a:cubicBezTo>
                <a:cubicBezTo>
                  <a:pt x="104940" y="702362"/>
                  <a:pt x="108150" y="741793"/>
                  <a:pt x="125181" y="775855"/>
                </a:cubicBezTo>
                <a:cubicBezTo>
                  <a:pt x="134418" y="794328"/>
                  <a:pt x="145220" y="812097"/>
                  <a:pt x="152891" y="831273"/>
                </a:cubicBezTo>
                <a:cubicBezTo>
                  <a:pt x="152903" y="831304"/>
                  <a:pt x="187522" y="935167"/>
                  <a:pt x="194454" y="955964"/>
                </a:cubicBezTo>
                <a:cubicBezTo>
                  <a:pt x="199072" y="969819"/>
                  <a:pt x="200208" y="985377"/>
                  <a:pt x="208309" y="997528"/>
                </a:cubicBezTo>
                <a:lnTo>
                  <a:pt x="236018" y="1039091"/>
                </a:lnTo>
                <a:cubicBezTo>
                  <a:pt x="240636" y="1052946"/>
                  <a:pt x="243341" y="1067593"/>
                  <a:pt x="249872" y="1080655"/>
                </a:cubicBezTo>
                <a:cubicBezTo>
                  <a:pt x="257318" y="1095548"/>
                  <a:pt x="270818" y="1107003"/>
                  <a:pt x="277581" y="1122219"/>
                </a:cubicBezTo>
                <a:cubicBezTo>
                  <a:pt x="289444" y="1148910"/>
                  <a:pt x="305291" y="1205346"/>
                  <a:pt x="305291" y="1205346"/>
                </a:cubicBezTo>
                <a:cubicBezTo>
                  <a:pt x="288364" y="1459243"/>
                  <a:pt x="291436" y="1343738"/>
                  <a:pt x="291436" y="1551709"/>
                </a:cubicBezTo>
              </a:path>
            </a:pathLst>
          </a:custGeom>
          <a:solidFill>
            <a:srgbClr val="7030A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859338" y="3860800"/>
            <a:ext cx="266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Gruppo Bengasi 302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03848" y="1124744"/>
            <a:ext cx="24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Lubiana 293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183981" y="2205038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FF00"/>
                </a:solidFill>
              </a:rPr>
              <a:t>Kavaja</a:t>
            </a:r>
            <a:r>
              <a:rPr lang="it-IT" b="1" dirty="0" smtClean="0">
                <a:solidFill>
                  <a:srgbClr val="FFFF00"/>
                </a:solidFill>
              </a:rPr>
              <a:t> 188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399378" y="3385055"/>
            <a:ext cx="184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Rodi 505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0" name="Figura a mano libera 19"/>
          <p:cNvSpPr/>
          <p:nvPr/>
        </p:nvSpPr>
        <p:spPr>
          <a:xfrm>
            <a:off x="3366655" y="1510145"/>
            <a:ext cx="1468581" cy="1440873"/>
          </a:xfrm>
          <a:custGeom>
            <a:avLst/>
            <a:gdLst>
              <a:gd name="connsiteX0" fmla="*/ 1468581 w 1468581"/>
              <a:gd name="connsiteY0" fmla="*/ 443346 h 1440873"/>
              <a:gd name="connsiteX1" fmla="*/ 1399309 w 1468581"/>
              <a:gd name="connsiteY1" fmla="*/ 387928 h 1440873"/>
              <a:gd name="connsiteX2" fmla="*/ 1316181 w 1468581"/>
              <a:gd name="connsiteY2" fmla="*/ 360219 h 1440873"/>
              <a:gd name="connsiteX3" fmla="*/ 1233054 w 1468581"/>
              <a:gd name="connsiteY3" fmla="*/ 332510 h 1440873"/>
              <a:gd name="connsiteX4" fmla="*/ 1177636 w 1468581"/>
              <a:gd name="connsiteY4" fmla="*/ 318655 h 1440873"/>
              <a:gd name="connsiteX5" fmla="*/ 1094509 w 1468581"/>
              <a:gd name="connsiteY5" fmla="*/ 290946 h 1440873"/>
              <a:gd name="connsiteX6" fmla="*/ 983672 w 1468581"/>
              <a:gd name="connsiteY6" fmla="*/ 263237 h 1440873"/>
              <a:gd name="connsiteX7" fmla="*/ 928254 w 1468581"/>
              <a:gd name="connsiteY7" fmla="*/ 221673 h 1440873"/>
              <a:gd name="connsiteX8" fmla="*/ 845127 w 1468581"/>
              <a:gd name="connsiteY8" fmla="*/ 193964 h 1440873"/>
              <a:gd name="connsiteX9" fmla="*/ 720436 w 1468581"/>
              <a:gd name="connsiteY9" fmla="*/ 124691 h 1440873"/>
              <a:gd name="connsiteX10" fmla="*/ 678872 w 1468581"/>
              <a:gd name="connsiteY10" fmla="*/ 110837 h 1440873"/>
              <a:gd name="connsiteX11" fmla="*/ 637309 w 1468581"/>
              <a:gd name="connsiteY11" fmla="*/ 83128 h 1440873"/>
              <a:gd name="connsiteX12" fmla="*/ 554181 w 1468581"/>
              <a:gd name="connsiteY12" fmla="*/ 55419 h 1440873"/>
              <a:gd name="connsiteX13" fmla="*/ 471054 w 1468581"/>
              <a:gd name="connsiteY13" fmla="*/ 27710 h 1440873"/>
              <a:gd name="connsiteX14" fmla="*/ 429490 w 1468581"/>
              <a:gd name="connsiteY14" fmla="*/ 13855 h 1440873"/>
              <a:gd name="connsiteX15" fmla="*/ 387927 w 1468581"/>
              <a:gd name="connsiteY15" fmla="*/ 0 h 1440873"/>
              <a:gd name="connsiteX16" fmla="*/ 263236 w 1468581"/>
              <a:gd name="connsiteY16" fmla="*/ 13855 h 1440873"/>
              <a:gd name="connsiteX17" fmla="*/ 207818 w 1468581"/>
              <a:gd name="connsiteY17" fmla="*/ 27710 h 1440873"/>
              <a:gd name="connsiteX18" fmla="*/ 96981 w 1468581"/>
              <a:gd name="connsiteY18" fmla="*/ 41564 h 1440873"/>
              <a:gd name="connsiteX19" fmla="*/ 0 w 1468581"/>
              <a:gd name="connsiteY19" fmla="*/ 110837 h 1440873"/>
              <a:gd name="connsiteX20" fmla="*/ 27709 w 1468581"/>
              <a:gd name="connsiteY20" fmla="*/ 152400 h 1440873"/>
              <a:gd name="connsiteX21" fmla="*/ 110836 w 1468581"/>
              <a:gd name="connsiteY21" fmla="*/ 180110 h 1440873"/>
              <a:gd name="connsiteX22" fmla="*/ 304800 w 1468581"/>
              <a:gd name="connsiteY22" fmla="*/ 207819 h 1440873"/>
              <a:gd name="connsiteX23" fmla="*/ 415636 w 1468581"/>
              <a:gd name="connsiteY23" fmla="*/ 235528 h 1440873"/>
              <a:gd name="connsiteX24" fmla="*/ 498763 w 1468581"/>
              <a:gd name="connsiteY24" fmla="*/ 277091 h 1440873"/>
              <a:gd name="connsiteX25" fmla="*/ 595745 w 1468581"/>
              <a:gd name="connsiteY25" fmla="*/ 387928 h 1440873"/>
              <a:gd name="connsiteX26" fmla="*/ 665018 w 1468581"/>
              <a:gd name="connsiteY26" fmla="*/ 471055 h 1440873"/>
              <a:gd name="connsiteX27" fmla="*/ 762000 w 1468581"/>
              <a:gd name="connsiteY27" fmla="*/ 595746 h 1440873"/>
              <a:gd name="connsiteX28" fmla="*/ 845127 w 1468581"/>
              <a:gd name="connsiteY28" fmla="*/ 651164 h 1440873"/>
              <a:gd name="connsiteX29" fmla="*/ 872836 w 1468581"/>
              <a:gd name="connsiteY29" fmla="*/ 692728 h 1440873"/>
              <a:gd name="connsiteX30" fmla="*/ 914400 w 1468581"/>
              <a:gd name="connsiteY30" fmla="*/ 706582 h 1440873"/>
              <a:gd name="connsiteX31" fmla="*/ 928254 w 1468581"/>
              <a:gd name="connsiteY31" fmla="*/ 748146 h 1440873"/>
              <a:gd name="connsiteX32" fmla="*/ 969818 w 1468581"/>
              <a:gd name="connsiteY32" fmla="*/ 775855 h 1440873"/>
              <a:gd name="connsiteX33" fmla="*/ 997527 w 1468581"/>
              <a:gd name="connsiteY33" fmla="*/ 817419 h 1440873"/>
              <a:gd name="connsiteX34" fmla="*/ 1025236 w 1468581"/>
              <a:gd name="connsiteY34" fmla="*/ 900546 h 1440873"/>
              <a:gd name="connsiteX35" fmla="*/ 1052945 w 1468581"/>
              <a:gd name="connsiteY35" fmla="*/ 942110 h 1440873"/>
              <a:gd name="connsiteX36" fmla="*/ 1080654 w 1468581"/>
              <a:gd name="connsiteY36" fmla="*/ 1025237 h 1440873"/>
              <a:gd name="connsiteX37" fmla="*/ 1094509 w 1468581"/>
              <a:gd name="connsiteY37" fmla="*/ 1066800 h 1440873"/>
              <a:gd name="connsiteX38" fmla="*/ 1108363 w 1468581"/>
              <a:gd name="connsiteY38" fmla="*/ 1108364 h 1440873"/>
              <a:gd name="connsiteX39" fmla="*/ 1205345 w 1468581"/>
              <a:gd name="connsiteY39" fmla="*/ 1233055 h 1440873"/>
              <a:gd name="connsiteX40" fmla="*/ 1274618 w 1468581"/>
              <a:gd name="connsiteY40" fmla="*/ 1316182 h 1440873"/>
              <a:gd name="connsiteX41" fmla="*/ 1302327 w 1468581"/>
              <a:gd name="connsiteY41" fmla="*/ 1371600 h 1440873"/>
              <a:gd name="connsiteX42" fmla="*/ 1330036 w 1468581"/>
              <a:gd name="connsiteY42" fmla="*/ 1440873 h 144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68581" h="1440873">
                <a:moveTo>
                  <a:pt x="1468581" y="443346"/>
                </a:moveTo>
                <a:cubicBezTo>
                  <a:pt x="1445490" y="424873"/>
                  <a:pt x="1425269" y="402088"/>
                  <a:pt x="1399309" y="387928"/>
                </a:cubicBezTo>
                <a:cubicBezTo>
                  <a:pt x="1373667" y="373942"/>
                  <a:pt x="1343890" y="369456"/>
                  <a:pt x="1316181" y="360219"/>
                </a:cubicBezTo>
                <a:lnTo>
                  <a:pt x="1233054" y="332510"/>
                </a:lnTo>
                <a:cubicBezTo>
                  <a:pt x="1214581" y="327892"/>
                  <a:pt x="1195874" y="324127"/>
                  <a:pt x="1177636" y="318655"/>
                </a:cubicBezTo>
                <a:cubicBezTo>
                  <a:pt x="1149660" y="310262"/>
                  <a:pt x="1123150" y="296674"/>
                  <a:pt x="1094509" y="290946"/>
                </a:cubicBezTo>
                <a:cubicBezTo>
                  <a:pt x="1010916" y="274227"/>
                  <a:pt x="1047576" y="284537"/>
                  <a:pt x="983672" y="263237"/>
                </a:cubicBezTo>
                <a:cubicBezTo>
                  <a:pt x="965199" y="249382"/>
                  <a:pt x="948907" y="232000"/>
                  <a:pt x="928254" y="221673"/>
                </a:cubicBezTo>
                <a:cubicBezTo>
                  <a:pt x="902130" y="208611"/>
                  <a:pt x="845127" y="193964"/>
                  <a:pt x="845127" y="193964"/>
                </a:cubicBezTo>
                <a:cubicBezTo>
                  <a:pt x="782910" y="131747"/>
                  <a:pt x="822150" y="158595"/>
                  <a:pt x="720436" y="124691"/>
                </a:cubicBezTo>
                <a:lnTo>
                  <a:pt x="678872" y="110837"/>
                </a:lnTo>
                <a:cubicBezTo>
                  <a:pt x="665018" y="101601"/>
                  <a:pt x="652525" y="89891"/>
                  <a:pt x="637309" y="83128"/>
                </a:cubicBezTo>
                <a:cubicBezTo>
                  <a:pt x="610618" y="71265"/>
                  <a:pt x="581890" y="64656"/>
                  <a:pt x="554181" y="55419"/>
                </a:cubicBezTo>
                <a:lnTo>
                  <a:pt x="471054" y="27710"/>
                </a:lnTo>
                <a:lnTo>
                  <a:pt x="429490" y="13855"/>
                </a:lnTo>
                <a:lnTo>
                  <a:pt x="387927" y="0"/>
                </a:lnTo>
                <a:cubicBezTo>
                  <a:pt x="346363" y="4618"/>
                  <a:pt x="304569" y="7496"/>
                  <a:pt x="263236" y="13855"/>
                </a:cubicBezTo>
                <a:cubicBezTo>
                  <a:pt x="244416" y="16750"/>
                  <a:pt x="226600" y="24580"/>
                  <a:pt x="207818" y="27710"/>
                </a:cubicBezTo>
                <a:cubicBezTo>
                  <a:pt x="171091" y="33831"/>
                  <a:pt x="133927" y="36946"/>
                  <a:pt x="96981" y="41564"/>
                </a:cubicBezTo>
                <a:cubicBezTo>
                  <a:pt x="-1" y="73891"/>
                  <a:pt x="23090" y="41564"/>
                  <a:pt x="0" y="110837"/>
                </a:cubicBezTo>
                <a:cubicBezTo>
                  <a:pt x="9236" y="124691"/>
                  <a:pt x="13589" y="143575"/>
                  <a:pt x="27709" y="152400"/>
                </a:cubicBezTo>
                <a:cubicBezTo>
                  <a:pt x="52477" y="167880"/>
                  <a:pt x="82195" y="174382"/>
                  <a:pt x="110836" y="180110"/>
                </a:cubicBezTo>
                <a:cubicBezTo>
                  <a:pt x="221116" y="202165"/>
                  <a:pt x="156705" y="191363"/>
                  <a:pt x="304800" y="207819"/>
                </a:cubicBezTo>
                <a:cubicBezTo>
                  <a:pt x="341745" y="217055"/>
                  <a:pt x="383949" y="214404"/>
                  <a:pt x="415636" y="235528"/>
                </a:cubicBezTo>
                <a:cubicBezTo>
                  <a:pt x="469351" y="271338"/>
                  <a:pt x="441403" y="257972"/>
                  <a:pt x="498763" y="277091"/>
                </a:cubicBezTo>
                <a:cubicBezTo>
                  <a:pt x="563417" y="374074"/>
                  <a:pt x="526472" y="341746"/>
                  <a:pt x="595745" y="387928"/>
                </a:cubicBezTo>
                <a:cubicBezTo>
                  <a:pt x="694764" y="536454"/>
                  <a:pt x="540558" y="311035"/>
                  <a:pt x="665018" y="471055"/>
                </a:cubicBezTo>
                <a:cubicBezTo>
                  <a:pt x="710852" y="529985"/>
                  <a:pt x="708921" y="554462"/>
                  <a:pt x="762000" y="595746"/>
                </a:cubicBezTo>
                <a:cubicBezTo>
                  <a:pt x="788287" y="616192"/>
                  <a:pt x="845127" y="651164"/>
                  <a:pt x="845127" y="651164"/>
                </a:cubicBezTo>
                <a:cubicBezTo>
                  <a:pt x="854363" y="665019"/>
                  <a:pt x="859834" y="682326"/>
                  <a:pt x="872836" y="692728"/>
                </a:cubicBezTo>
                <a:cubicBezTo>
                  <a:pt x="884240" y="701851"/>
                  <a:pt x="904073" y="696255"/>
                  <a:pt x="914400" y="706582"/>
                </a:cubicBezTo>
                <a:cubicBezTo>
                  <a:pt x="924727" y="716909"/>
                  <a:pt x="919131" y="736742"/>
                  <a:pt x="928254" y="748146"/>
                </a:cubicBezTo>
                <a:cubicBezTo>
                  <a:pt x="938656" y="761148"/>
                  <a:pt x="955963" y="766619"/>
                  <a:pt x="969818" y="775855"/>
                </a:cubicBezTo>
                <a:cubicBezTo>
                  <a:pt x="979054" y="789710"/>
                  <a:pt x="990764" y="802203"/>
                  <a:pt x="997527" y="817419"/>
                </a:cubicBezTo>
                <a:cubicBezTo>
                  <a:pt x="1009389" y="844109"/>
                  <a:pt x="1009035" y="876244"/>
                  <a:pt x="1025236" y="900546"/>
                </a:cubicBezTo>
                <a:cubicBezTo>
                  <a:pt x="1034472" y="914401"/>
                  <a:pt x="1046182" y="926894"/>
                  <a:pt x="1052945" y="942110"/>
                </a:cubicBezTo>
                <a:cubicBezTo>
                  <a:pt x="1064807" y="968800"/>
                  <a:pt x="1071418" y="997528"/>
                  <a:pt x="1080654" y="1025237"/>
                </a:cubicBezTo>
                <a:lnTo>
                  <a:pt x="1094509" y="1066800"/>
                </a:lnTo>
                <a:cubicBezTo>
                  <a:pt x="1099127" y="1080655"/>
                  <a:pt x="1100262" y="1096213"/>
                  <a:pt x="1108363" y="1108364"/>
                </a:cubicBezTo>
                <a:cubicBezTo>
                  <a:pt x="1248432" y="1318467"/>
                  <a:pt x="1096823" y="1102828"/>
                  <a:pt x="1205345" y="1233055"/>
                </a:cubicBezTo>
                <a:cubicBezTo>
                  <a:pt x="1301782" y="1348780"/>
                  <a:pt x="1153197" y="1194764"/>
                  <a:pt x="1274618" y="1316182"/>
                </a:cubicBezTo>
                <a:cubicBezTo>
                  <a:pt x="1283854" y="1334655"/>
                  <a:pt x="1294191" y="1352617"/>
                  <a:pt x="1302327" y="1371600"/>
                </a:cubicBezTo>
                <a:cubicBezTo>
                  <a:pt x="1353679" y="1491424"/>
                  <a:pt x="1285444" y="1351691"/>
                  <a:pt x="1330036" y="144087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1725930" y="144087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Dalmazia 181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55844" y="188640"/>
            <a:ext cx="798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I «gruppi» di ebrei stranieri internati a Ferramonti provenienti da fuori dell’Italia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504381" y="5877272"/>
            <a:ext cx="234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Vedi tabella successiva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Anna Pizzuti - For Ferramonti 70x25 </a:t>
            </a:r>
            <a:br>
              <a:rPr lang="it-IT" dirty="0" smtClean="0"/>
            </a:br>
            <a:r>
              <a:rPr lang="it-IT" dirty="0" smtClean="0"/>
              <a:t> Roma 24 aprile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30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609095"/>
              </p:ext>
            </p:extLst>
          </p:nvPr>
        </p:nvGraphicFramePr>
        <p:xfrm>
          <a:off x="1331640" y="978987"/>
          <a:ext cx="6480720" cy="2558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0051"/>
                <a:gridCol w="2577548"/>
                <a:gridCol w="1493121"/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PROVENIENZA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DATA ARRIVO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NUMERO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Bratislava - Rodi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12.02.1942/27.03.1942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505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Bengasi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16.09.1940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302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Lubiana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31.07.1941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298 (64+134</a:t>
                      </a: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)*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effectLst/>
                        </a:rPr>
                        <a:t>Kavaja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27.10.1941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188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Spalato</a:t>
                      </a:r>
                      <a:r>
                        <a:rPr lang="it-IT" sz="1600" dirty="0" smtClean="0">
                          <a:effectLst/>
                        </a:rPr>
                        <a:t>**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Primi mesi 1943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70C0"/>
                          </a:solidFill>
                          <a:effectLst/>
                        </a:rPr>
                        <a:t>181</a:t>
                      </a:r>
                      <a:endParaRPr lang="it-IT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effectLst/>
                        </a:rPr>
                        <a:t>Susak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Fine 1941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35 (18 + 17) ***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Altri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11560" y="3326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I «gruppi» di ebrei stranieri internati a Ferramonti provenienti da fuori dell’Italia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4149080"/>
            <a:ext cx="84969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400" b="1" dirty="0" smtClean="0">
                <a:solidFill>
                  <a:srgbClr val="0070C0"/>
                </a:solidFill>
              </a:rPr>
              <a:t>Lubiana</a:t>
            </a:r>
            <a:r>
              <a:rPr lang="it-IT" sz="1400" dirty="0" smtClean="0">
                <a:solidFill>
                  <a:srgbClr val="0070C0"/>
                </a:solidFill>
              </a:rPr>
              <a:t>: solo </a:t>
            </a:r>
            <a:r>
              <a:rPr lang="it-IT" sz="1400" b="1" dirty="0" smtClean="0">
                <a:solidFill>
                  <a:srgbClr val="0070C0"/>
                </a:solidFill>
              </a:rPr>
              <a:t>64</a:t>
            </a:r>
            <a:r>
              <a:rPr lang="it-IT" sz="1400" dirty="0" smtClean="0">
                <a:solidFill>
                  <a:srgbClr val="0070C0"/>
                </a:solidFill>
              </a:rPr>
              <a:t> internati fanno parte del «gruppo» di residenti nella provincia o profughi, internato in Italia  il   31.07.1941 per ordine dell’Alto Commissario Grazioli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>
                <a:solidFill>
                  <a:srgbClr val="0070C0"/>
                </a:solidFill>
              </a:rPr>
              <a:t>Spalato</a:t>
            </a:r>
            <a:r>
              <a:rPr lang="it-IT" sz="1400" dirty="0" smtClean="0">
                <a:solidFill>
                  <a:srgbClr val="0070C0"/>
                </a:solidFill>
              </a:rPr>
              <a:t>: si tratta di parte di quei profughi  internati dalla Dalmazia  in varie regioni dell’Italia del Nord per ordine del governatore </a:t>
            </a:r>
            <a:r>
              <a:rPr lang="it-IT" sz="1400" dirty="0" err="1" smtClean="0">
                <a:solidFill>
                  <a:srgbClr val="0070C0"/>
                </a:solidFill>
              </a:rPr>
              <a:t>Bastianini</a:t>
            </a:r>
            <a:r>
              <a:rPr lang="it-IT" sz="1400" dirty="0" smtClean="0">
                <a:solidFill>
                  <a:srgbClr val="0070C0"/>
                </a:solidFill>
              </a:rPr>
              <a:t>, i quali successivamente furono trasferiti a Ferramonti da alcune delle prime sedi di internamento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 err="1" smtClean="0">
                <a:solidFill>
                  <a:srgbClr val="0070C0"/>
                </a:solidFill>
              </a:rPr>
              <a:t>Susak</a:t>
            </a:r>
            <a:r>
              <a:rPr lang="it-IT" sz="1400" dirty="0" smtClean="0">
                <a:solidFill>
                  <a:srgbClr val="0070C0"/>
                </a:solidFill>
              </a:rPr>
              <a:t>: la cifra comprende i </a:t>
            </a:r>
            <a:r>
              <a:rPr lang="it-IT" sz="1400" b="1" dirty="0" smtClean="0">
                <a:solidFill>
                  <a:srgbClr val="0070C0"/>
                </a:solidFill>
              </a:rPr>
              <a:t>18</a:t>
            </a:r>
            <a:r>
              <a:rPr lang="it-IT" sz="1400" dirty="0" smtClean="0">
                <a:solidFill>
                  <a:srgbClr val="0070C0"/>
                </a:solidFill>
              </a:rPr>
              <a:t> internati direttamente da </a:t>
            </a:r>
            <a:r>
              <a:rPr lang="it-IT" sz="1400" dirty="0" err="1" smtClean="0">
                <a:solidFill>
                  <a:srgbClr val="0070C0"/>
                </a:solidFill>
              </a:rPr>
              <a:t>Susak</a:t>
            </a:r>
            <a:r>
              <a:rPr lang="it-IT" sz="1400" dirty="0" smtClean="0">
                <a:solidFill>
                  <a:srgbClr val="0070C0"/>
                </a:solidFill>
              </a:rPr>
              <a:t> e </a:t>
            </a:r>
            <a:r>
              <a:rPr lang="it-IT" sz="1400" b="1" dirty="0" smtClean="0">
                <a:solidFill>
                  <a:srgbClr val="0070C0"/>
                </a:solidFill>
              </a:rPr>
              <a:t>17</a:t>
            </a:r>
            <a:r>
              <a:rPr lang="it-IT" sz="1400" dirty="0" smtClean="0">
                <a:solidFill>
                  <a:srgbClr val="0070C0"/>
                </a:solidFill>
              </a:rPr>
              <a:t> dei </a:t>
            </a:r>
            <a:r>
              <a:rPr lang="it-IT" sz="1400" b="1" dirty="0" smtClean="0">
                <a:solidFill>
                  <a:srgbClr val="0070C0"/>
                </a:solidFill>
              </a:rPr>
              <a:t>103</a:t>
            </a:r>
            <a:r>
              <a:rPr lang="it-IT" sz="1400" dirty="0" smtClean="0">
                <a:solidFill>
                  <a:srgbClr val="0070C0"/>
                </a:solidFill>
              </a:rPr>
              <a:t> profughi  già respinti alla frontiera della Provincia del </a:t>
            </a:r>
            <a:r>
              <a:rPr lang="it-IT" sz="1400" dirty="0" err="1" smtClean="0">
                <a:solidFill>
                  <a:srgbClr val="0070C0"/>
                </a:solidFill>
              </a:rPr>
              <a:t>Carnaro</a:t>
            </a:r>
            <a:r>
              <a:rPr lang="it-IT" sz="1400" dirty="0" smtClean="0">
                <a:solidFill>
                  <a:srgbClr val="0070C0"/>
                </a:solidFill>
              </a:rPr>
              <a:t> che, però, riescono a entrare e a essere inviati in internamento in Italia</a:t>
            </a:r>
          </a:p>
          <a:p>
            <a:pPr marL="342900" indent="-342900">
              <a:buFont typeface="+mj-lt"/>
              <a:buAutoNum type="arabicPeriod"/>
            </a:pPr>
            <a:endParaRPr lang="it-IT" sz="1400" dirty="0">
              <a:solidFill>
                <a:srgbClr val="0070C0"/>
              </a:solidFill>
            </a:endParaRPr>
          </a:p>
          <a:p>
            <a:r>
              <a:rPr lang="it-IT" sz="1400" dirty="0" smtClean="0">
                <a:solidFill>
                  <a:srgbClr val="0070C0"/>
                </a:solidFill>
              </a:rPr>
              <a:t>Da aggiungere anche </a:t>
            </a:r>
            <a:r>
              <a:rPr lang="it-IT" sz="1400" b="1" dirty="0" smtClean="0">
                <a:solidFill>
                  <a:srgbClr val="0070C0"/>
                </a:solidFill>
              </a:rPr>
              <a:t>30</a:t>
            </a:r>
            <a:r>
              <a:rPr lang="it-IT" sz="1400" dirty="0" smtClean="0">
                <a:solidFill>
                  <a:srgbClr val="0070C0"/>
                </a:solidFill>
              </a:rPr>
              <a:t> internati i cui nomi risultano presenti in vari elenchi  (Lubiana, Rodi, Jugoslavia) ma della cui data di arrivo o della stessa presenza non si ha altra documentazione</a:t>
            </a:r>
          </a:p>
          <a:p>
            <a:endParaRPr lang="it-IT" sz="1400" dirty="0" smtClean="0"/>
          </a:p>
          <a:p>
            <a:endParaRPr lang="it-IT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it-IT" sz="1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Anna Pizzuti - For Ferramonti 70x25 - Roma 24 aprile 2013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1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1091</Words>
  <Application>Microsoft Office PowerPoint</Application>
  <PresentationFormat>Presentazione su schermo (4:3)</PresentationFormat>
  <Paragraphs>294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71</cp:revision>
  <dcterms:created xsi:type="dcterms:W3CDTF">2013-04-16T08:21:41Z</dcterms:created>
  <dcterms:modified xsi:type="dcterms:W3CDTF">2015-12-13T15:40:05Z</dcterms:modified>
</cp:coreProperties>
</file>